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147308084" r:id="rId2"/>
    <p:sldId id="2134804377" r:id="rId3"/>
    <p:sldId id="2147308085" r:id="rId4"/>
    <p:sldId id="2147308131" r:id="rId5"/>
    <p:sldId id="2147308090" r:id="rId6"/>
    <p:sldId id="2134804405" r:id="rId7"/>
    <p:sldId id="2147308119" r:id="rId8"/>
    <p:sldId id="2147308096" r:id="rId9"/>
    <p:sldId id="2147308127" r:id="rId10"/>
    <p:sldId id="2147308128" r:id="rId11"/>
    <p:sldId id="2147308129" r:id="rId12"/>
    <p:sldId id="2147308118" r:id="rId13"/>
    <p:sldId id="2147308097" r:id="rId14"/>
    <p:sldId id="2147308098" r:id="rId15"/>
    <p:sldId id="2147308122" r:id="rId16"/>
    <p:sldId id="2147308108" r:id="rId17"/>
    <p:sldId id="2147308109" r:id="rId18"/>
    <p:sldId id="2147308110" r:id="rId19"/>
    <p:sldId id="2147308111" r:id="rId20"/>
    <p:sldId id="2147308121" r:id="rId21"/>
    <p:sldId id="2147308091" r:id="rId22"/>
    <p:sldId id="2147308103" r:id="rId23"/>
    <p:sldId id="2147308126" r:id="rId24"/>
    <p:sldId id="2147308104" r:id="rId25"/>
    <p:sldId id="2147308105" r:id="rId26"/>
    <p:sldId id="2147308134" r:id="rId27"/>
    <p:sldId id="2147308092" r:id="rId28"/>
    <p:sldId id="2147308112" r:id="rId29"/>
    <p:sldId id="2147308113" r:id="rId30"/>
    <p:sldId id="2147308114" r:id="rId31"/>
    <p:sldId id="2147308115" r:id="rId32"/>
    <p:sldId id="2147308133" r:id="rId33"/>
    <p:sldId id="2147308123" r:id="rId34"/>
    <p:sldId id="2147308095" r:id="rId35"/>
    <p:sldId id="2147308130" r:id="rId36"/>
    <p:sldId id="51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0" d="100"/>
          <a:sy n="70" d="100"/>
        </p:scale>
        <p:origin x="1138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EC2C21-133F-4FF0-A716-13177B68B8E8}" type="datetimeFigureOut">
              <a:rPr lang="en-US" smtClean="0"/>
              <a:t>11/11/2024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365F55-6479-45CA-8C64-FC18114D09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94290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65F55-6479-45CA-8C64-FC18114D097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92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AC00D-5AD7-1E43-9585-011D4BCBF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6779CA-7A63-F425-2454-D083032DA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09785B-5DC3-5C37-FE72-F1358F481A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8C7B07-864A-157D-3822-7037898896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365F55-6479-45CA-8C64-FC18114D097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924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21" Type="http://schemas.openxmlformats.org/officeDocument/2006/relationships/tags" Target="../tags/tag21.xml"/><Relationship Id="rId34" Type="http://schemas.openxmlformats.org/officeDocument/2006/relationships/slideMaster" Target="../slideMasters/slideMaster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image" Target="../media/image2.sv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image" Target="../media/image1.png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image" Target="../media/image3.jpeg"/><Relationship Id="rId8" Type="http://schemas.openxmlformats.org/officeDocument/2006/relationships/tags" Target="../tags/tag8.xml"/><Relationship Id="rId3" Type="http://schemas.openxmlformats.org/officeDocument/2006/relationships/tags" Target="../tags/tag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ab Shape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a 47">
            <a:extLst>
              <a:ext uri="{FF2B5EF4-FFF2-40B4-BE49-F238E27FC236}">
                <a16:creationId xmlns:a16="http://schemas.microsoft.com/office/drawing/2014/main" id="{426382BD-D0B5-4E34-AEDB-0744408429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147" y="564058"/>
            <a:ext cx="1597553" cy="658318"/>
          </a:xfrm>
          <a:prstGeom prst="rect">
            <a:avLst/>
          </a:prstGeom>
        </p:spPr>
      </p:pic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571502" y="2116666"/>
            <a:ext cx="7391398" cy="4163484"/>
          </a:xfrm>
          <a:prstGeom prst="round1Rect">
            <a:avLst>
              <a:gd name="adj" fmla="val 2252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2587625"/>
            <a:ext cx="6127859" cy="1880306"/>
          </a:xfrm>
        </p:spPr>
        <p:txBody>
          <a:bodyPr anchor="ctr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8" y="4784725"/>
            <a:ext cx="6127859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87F04F5A-D7FF-B24A-BC25-E2B2701B29ED}"/>
              </a:ext>
            </a:extLst>
          </p:cNvPr>
          <p:cNvGrpSpPr/>
          <p:nvPr userDrawn="1"/>
        </p:nvGrpSpPr>
        <p:grpSpPr>
          <a:xfrm>
            <a:off x="478911" y="6416816"/>
            <a:ext cx="3555209" cy="229719"/>
            <a:chOff x="574692" y="7700178"/>
            <a:chExt cx="4266251" cy="275663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A855797C-D0C3-7E44-BDCD-0719D1FC2D7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3" name="Footer Placeholder 4">
              <a:extLst>
                <a:ext uri="{FF2B5EF4-FFF2-40B4-BE49-F238E27FC236}">
                  <a16:creationId xmlns:a16="http://schemas.microsoft.com/office/drawing/2014/main" id="{7426D0C8-860A-8C45-8DE3-525A13DBAAC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4" name="Footer Placeholder 4">
              <a:extLst>
                <a:ext uri="{FF2B5EF4-FFF2-40B4-BE49-F238E27FC236}">
                  <a16:creationId xmlns:a16="http://schemas.microsoft.com/office/drawing/2014/main" id="{16914312-5555-4747-BBA3-9AC5ADB0814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46431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5334000" cy="4267730"/>
          </a:xfrm>
          <a:noFill/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 marL="380985" indent="-190492">
              <a:buFont typeface="Arial" pitchFamily="34" charset="0"/>
              <a:buChar char="–"/>
              <a:defRPr sz="1667"/>
            </a:lvl4pPr>
            <a:lvl5pPr marL="571477" indent="-190492">
              <a:buFont typeface="Arial" pitchFamily="34" charset="0"/>
              <a:buChar char="–"/>
              <a:defRPr sz="1667"/>
            </a:lvl5pPr>
            <a:lvl6pPr marL="761970" indent="-190492">
              <a:buFont typeface="Arial" pitchFamily="34" charset="0"/>
              <a:buChar char="–"/>
              <a:defRPr sz="1667" baseline="0"/>
            </a:lvl6pPr>
            <a:lvl7pPr marL="952462" indent="-190492">
              <a:buFont typeface="Arial" pitchFamily="34" charset="0"/>
              <a:buChar char="–"/>
              <a:defRPr sz="1667" baseline="0"/>
            </a:lvl7pPr>
            <a:lvl8pPr marL="1142954" indent="-190492">
              <a:buFont typeface="Arial" pitchFamily="34" charset="0"/>
              <a:buChar char="–"/>
              <a:defRPr sz="1667" baseline="0"/>
            </a:lvl8pPr>
            <a:lvl9pPr marL="1333447" indent="-190492">
              <a:buFont typeface="Arial" pitchFamily="34" charset="0"/>
              <a:buChar char="–"/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86500" y="1714499"/>
            <a:ext cx="5334000" cy="4267728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42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7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38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13"/>
          </p:nvPr>
        </p:nvSpPr>
        <p:spPr>
          <a:xfrm>
            <a:off x="8191500" y="1714499"/>
            <a:ext cx="3429000" cy="4267730"/>
          </a:xfrm>
        </p:spPr>
        <p:txBody>
          <a:bodyPr>
            <a:normAutofit/>
          </a:bodyPr>
          <a:lstStyle>
            <a:lvl1pPr>
              <a:defRPr sz="1667"/>
            </a:lvl1pPr>
            <a:lvl2pPr>
              <a:defRPr sz="1667"/>
            </a:lvl2pPr>
            <a:lvl3pPr>
              <a:defRPr sz="1667"/>
            </a:lvl3pPr>
            <a:lvl4pPr>
              <a:defRPr sz="1667"/>
            </a:lvl4pPr>
            <a:lvl5pPr>
              <a:defRPr sz="1667"/>
            </a:lvl5pPr>
            <a:lvl6pPr>
              <a:defRPr sz="1667" baseline="0"/>
            </a:lvl6pPr>
            <a:lvl7pPr>
              <a:defRPr sz="1667" baseline="0"/>
            </a:lvl7pPr>
            <a:lvl8pPr>
              <a:defRPr sz="1667" baseline="0"/>
            </a:lvl8pPr>
            <a:lvl9pPr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37124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4" name="Straight Connector 13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6096000" y="0"/>
            <a:ext cx="6096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71500" y="533136"/>
            <a:ext cx="5334000" cy="11813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November 11,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1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4"/>
          </p:nvPr>
        </p:nvSpPr>
        <p:spPr>
          <a:xfrm>
            <a:off x="571500" y="1714499"/>
            <a:ext cx="5334000" cy="426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2" name="Grafika 41">
            <a:extLst>
              <a:ext uri="{FF2B5EF4-FFF2-40B4-BE49-F238E27FC236}">
                <a16:creationId xmlns:a16="http://schemas.microsoft.com/office/drawing/2014/main" id="{2D9B1AFA-4ECA-499E-9388-DDD8AEBAE9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4" name="Group 43">
            <a:extLst>
              <a:ext uri="{FF2B5EF4-FFF2-40B4-BE49-F238E27FC236}">
                <a16:creationId xmlns:a16="http://schemas.microsoft.com/office/drawing/2014/main" id="{F04DD4A2-218D-FB44-86B1-C4C89F587AE7}"/>
              </a:ext>
            </a:extLst>
          </p:cNvPr>
          <p:cNvGrpSpPr/>
          <p:nvPr userDrawn="1"/>
        </p:nvGrpSpPr>
        <p:grpSpPr>
          <a:xfrm>
            <a:off x="2483305" y="6317361"/>
            <a:ext cx="3555209" cy="229719"/>
            <a:chOff x="574692" y="7700178"/>
            <a:chExt cx="4266251" cy="275663"/>
          </a:xfrm>
        </p:grpSpPr>
        <p:sp>
          <p:nvSpPr>
            <p:cNvPr id="45" name="Footer Placeholder 4">
              <a:extLst>
                <a:ext uri="{FF2B5EF4-FFF2-40B4-BE49-F238E27FC236}">
                  <a16:creationId xmlns:a16="http://schemas.microsoft.com/office/drawing/2014/main" id="{C313637D-0509-5849-BD7A-CB4E809BB4A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E9B3178B-78B5-0347-BB9D-24AF05F7057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47" name="Footer Placeholder 4">
              <a:extLst>
                <a:ext uri="{FF2B5EF4-FFF2-40B4-BE49-F238E27FC236}">
                  <a16:creationId xmlns:a16="http://schemas.microsoft.com/office/drawing/2014/main" id="{23872086-A2B8-E645-B7AC-12BBF8EE2469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158049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sz="quarter" idx="13"/>
          </p:nvPr>
        </p:nvSpPr>
        <p:spPr>
          <a:xfrm>
            <a:off x="571500" y="1714500"/>
            <a:ext cx="9334500" cy="4267729"/>
          </a:xfrm>
        </p:spPr>
        <p:txBody>
          <a:bodyPr/>
          <a:lstStyle>
            <a:lvl1pPr>
              <a:lnSpc>
                <a:spcPct val="85000"/>
              </a:lnSpc>
              <a:spcBef>
                <a:spcPts val="0"/>
              </a:spcBef>
              <a:defRPr sz="4500">
                <a:solidFill>
                  <a:schemeClr val="accent1"/>
                </a:solidFill>
              </a:defRPr>
            </a:lvl1pPr>
            <a:lvl2pPr marL="0" indent="0">
              <a:spcBef>
                <a:spcPts val="750"/>
              </a:spcBef>
              <a:buFontTx/>
              <a:buNone/>
              <a:defRPr/>
            </a:lvl2pPr>
            <a:lvl3pPr marL="0" indent="0">
              <a:spcBef>
                <a:spcPts val="750"/>
              </a:spcBef>
              <a:buFontTx/>
              <a:buNone/>
              <a:defRPr/>
            </a:lvl3pPr>
            <a:lvl4pPr marL="0" indent="0">
              <a:spcBef>
                <a:spcPts val="750"/>
              </a:spcBef>
              <a:buFontTx/>
              <a:buNone/>
              <a:defRPr/>
            </a:lvl4pPr>
            <a:lvl5pPr marL="0" indent="0">
              <a:spcBef>
                <a:spcPts val="750"/>
              </a:spcBef>
              <a:buFontTx/>
              <a:buNone/>
              <a:defRPr/>
            </a:lvl5pPr>
            <a:lvl6pPr marL="0" indent="0">
              <a:spcBef>
                <a:spcPts val="750"/>
              </a:spcBef>
              <a:buFontTx/>
              <a:buNone/>
              <a:defRPr baseline="0"/>
            </a:lvl6pPr>
            <a:lvl7pPr marL="0" indent="0">
              <a:spcBef>
                <a:spcPts val="750"/>
              </a:spcBef>
              <a:buFontTx/>
              <a:buNone/>
              <a:defRPr baseline="0"/>
            </a:lvl7pPr>
            <a:lvl8pPr marL="0" indent="0">
              <a:spcBef>
                <a:spcPts val="750"/>
              </a:spcBef>
              <a:buFontTx/>
              <a:buNone/>
              <a:defRPr baseline="0"/>
            </a:lvl8pPr>
            <a:lvl9pPr marL="0" indent="0">
              <a:spcBef>
                <a:spcPts val="750"/>
              </a:spcBef>
              <a:buFontTx/>
              <a:buNone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516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November 11,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November 11,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56" name="Rectangle: Single Corner Rounded 55">
            <a:extLst>
              <a:ext uri="{FF2B5EF4-FFF2-40B4-BE49-F238E27FC236}">
                <a16:creationId xmlns:a16="http://schemas.microsoft.com/office/drawing/2014/main" id="{106C60A4-E521-4756-B4C4-7D4CE00E4F0A}"/>
              </a:ext>
            </a:extLst>
          </p:cNvPr>
          <p:cNvSpPr/>
          <p:nvPr userDrawn="1"/>
        </p:nvSpPr>
        <p:spPr>
          <a:xfrm>
            <a:off x="579438" y="1714498"/>
            <a:ext cx="9334500" cy="2667000"/>
          </a:xfrm>
          <a:prstGeom prst="round1Rect">
            <a:avLst>
              <a:gd name="adj" fmla="val 24915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1714500"/>
            <a:ext cx="8276167" cy="2667000"/>
          </a:xfrm>
        </p:spPr>
        <p:txBody>
          <a:bodyPr anchor="ctr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7" y="4738422"/>
            <a:ext cx="8276166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rgbClr val="63666F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24FF0877-16C7-4070-A249-FEEFF5129F2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0FEF9C94-2E6B-AF4F-B81C-60169FB7DC42}"/>
              </a:ext>
            </a:extLst>
          </p:cNvPr>
          <p:cNvGrpSpPr/>
          <p:nvPr userDrawn="1"/>
        </p:nvGrpSpPr>
        <p:grpSpPr>
          <a:xfrm>
            <a:off x="4316925" y="6317310"/>
            <a:ext cx="3555209" cy="229719"/>
            <a:chOff x="5180309" y="7580771"/>
            <a:chExt cx="4266251" cy="275663"/>
          </a:xfrm>
        </p:grpSpPr>
        <p:sp>
          <p:nvSpPr>
            <p:cNvPr id="50" name="Footer Placeholder 4">
              <a:extLst>
                <a:ext uri="{FF2B5EF4-FFF2-40B4-BE49-F238E27FC236}">
                  <a16:creationId xmlns:a16="http://schemas.microsoft.com/office/drawing/2014/main" id="{C64525B7-550F-F745-A712-A4BCD3DA139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F1C8EB43-E0E4-F845-AEAF-66C04C9F4DE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997A607E-B67D-A947-8D23-B26360B92AB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46721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Rectangle: Single Corner Rounded 51">
            <a:extLst>
              <a:ext uri="{FF2B5EF4-FFF2-40B4-BE49-F238E27FC236}">
                <a16:creationId xmlns:a16="http://schemas.microsoft.com/office/drawing/2014/main" id="{16D803CF-5C46-4998-BEA0-760D4BDFAA5E}"/>
              </a:ext>
            </a:extLst>
          </p:cNvPr>
          <p:cNvSpPr/>
          <p:nvPr userDrawn="1"/>
        </p:nvSpPr>
        <p:spPr>
          <a:xfrm>
            <a:off x="571501" y="533137"/>
            <a:ext cx="6928749" cy="5449092"/>
          </a:xfrm>
          <a:prstGeom prst="round1Rect">
            <a:avLst>
              <a:gd name="adj" fmla="val 1707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B8034992-7FB5-4D10-85B6-A1E0AA858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2488" y="1764574"/>
            <a:ext cx="6014358" cy="2120900"/>
          </a:xfrm>
        </p:spPr>
        <p:txBody>
          <a:bodyPr anchor="ctr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9" name="Subtitle 2">
            <a:extLst>
              <a:ext uri="{FF2B5EF4-FFF2-40B4-BE49-F238E27FC236}">
                <a16:creationId xmlns:a16="http://schemas.microsoft.com/office/drawing/2014/main" id="{95862D04-C327-4882-82FB-72E8CCD130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488" y="4025174"/>
            <a:ext cx="6014358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7410DDF-33B2-4E49-9D88-0AEC09F35B0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November 11,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50" name="Text Box 115">
            <a:extLst>
              <a:ext uri="{FF2B5EF4-FFF2-40B4-BE49-F238E27FC236}">
                <a16:creationId xmlns:a16="http://schemas.microsoft.com/office/drawing/2014/main" id="{56CCFE87-E52F-4030-93DB-4F8A10CB8AF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082CA323-F067-4A36-86B4-C9C89385A4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1500" y="6301234"/>
            <a:ext cx="2057400" cy="233313"/>
          </a:xfrm>
          <a:prstGeom prst="rect">
            <a:avLst/>
          </a:prstGeom>
        </p:spPr>
      </p:pic>
      <p:sp>
        <p:nvSpPr>
          <p:cNvPr id="54" name="Text Box 115">
            <a:extLst>
              <a:ext uri="{FF2B5EF4-FFF2-40B4-BE49-F238E27FC236}">
                <a16:creationId xmlns:a16="http://schemas.microsoft.com/office/drawing/2014/main" id="{7AE31F7D-644F-46E4-8808-DC117CACC5F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November 11,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55" name="Text Box 115">
            <a:extLst>
              <a:ext uri="{FF2B5EF4-FFF2-40B4-BE49-F238E27FC236}">
                <a16:creationId xmlns:a16="http://schemas.microsoft.com/office/drawing/2014/main" id="{95D42EA8-C373-4F2E-A7AA-89495E86AEA6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pic>
        <p:nvPicPr>
          <p:cNvPr id="45" name="Grafika 44">
            <a:extLst>
              <a:ext uri="{FF2B5EF4-FFF2-40B4-BE49-F238E27FC236}">
                <a16:creationId xmlns:a16="http://schemas.microsoft.com/office/drawing/2014/main" id="{66672ADE-1A7C-4849-9479-C2600913639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A6D45E1F-2B0B-1A45-BE63-86F320E7782F}"/>
              </a:ext>
            </a:extLst>
          </p:cNvPr>
          <p:cNvGrpSpPr/>
          <p:nvPr userDrawn="1"/>
        </p:nvGrpSpPr>
        <p:grpSpPr>
          <a:xfrm>
            <a:off x="4316925" y="6317310"/>
            <a:ext cx="3555209" cy="229719"/>
            <a:chOff x="5180309" y="7580771"/>
            <a:chExt cx="4266251" cy="275663"/>
          </a:xfrm>
        </p:grpSpPr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4B7C47A0-C9BF-4347-857E-EF7B284BE12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7" name="Footer Placeholder 4">
              <a:extLst>
                <a:ext uri="{FF2B5EF4-FFF2-40B4-BE49-F238E27FC236}">
                  <a16:creationId xmlns:a16="http://schemas.microsoft.com/office/drawing/2014/main" id="{0E5044AE-6D31-434D-A5F3-FFD6FE61B48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8" name="Footer Placeholder 4">
              <a:extLst>
                <a:ext uri="{FF2B5EF4-FFF2-40B4-BE49-F238E27FC236}">
                  <a16:creationId xmlns:a16="http://schemas.microsoft.com/office/drawing/2014/main" id="{C6552DE6-37D3-964B-B4B2-B6BE6E5F2426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4232705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3" name="Straight Connector 12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November 11,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6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sp>
        <p:nvSpPr>
          <p:cNvPr id="46" name="Text Box 115">
            <a:extLst>
              <a:ext uri="{FF2B5EF4-FFF2-40B4-BE49-F238E27FC236}">
                <a16:creationId xmlns:a16="http://schemas.microsoft.com/office/drawing/2014/main" id="{BAAC8F77-03DC-4B54-ABD4-487A7142E16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November 11,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47" name="Text Box 115">
            <a:extLst>
              <a:ext uri="{FF2B5EF4-FFF2-40B4-BE49-F238E27FC236}">
                <a16:creationId xmlns:a16="http://schemas.microsoft.com/office/drawing/2014/main" id="{B207E4D1-23C4-49FF-8260-AC6970B95FC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083C3818-4368-434E-9D55-569CC18CE4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1500" y="1868470"/>
            <a:ext cx="8678333" cy="1857556"/>
          </a:xfrm>
        </p:spPr>
        <p:txBody>
          <a:bodyPr anchor="ctr" anchorCtr="0">
            <a:noAutofit/>
          </a:bodyPr>
          <a:lstStyle>
            <a:lvl1pPr>
              <a:defRPr sz="50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8" name="Subtitle 2">
            <a:extLst>
              <a:ext uri="{FF2B5EF4-FFF2-40B4-BE49-F238E27FC236}">
                <a16:creationId xmlns:a16="http://schemas.microsoft.com/office/drawing/2014/main" id="{A99EC16D-6BC6-4571-A314-8BE9BEF6FD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1500" y="3850731"/>
            <a:ext cx="8678333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rgbClr val="63666F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35B389AD-5B81-4AE7-9A3F-9B395C82B0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F246894-239C-DA42-8A40-E5711B990381}"/>
              </a:ext>
            </a:extLst>
          </p:cNvPr>
          <p:cNvGrpSpPr/>
          <p:nvPr userDrawn="1"/>
        </p:nvGrpSpPr>
        <p:grpSpPr>
          <a:xfrm>
            <a:off x="4316925" y="6317310"/>
            <a:ext cx="3555209" cy="229719"/>
            <a:chOff x="5180309" y="7580771"/>
            <a:chExt cx="4266251" cy="275663"/>
          </a:xfrm>
        </p:grpSpPr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34CCAA4B-1622-664E-A9BD-B7FB0EFD241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1" name="Footer Placeholder 4">
              <a:extLst>
                <a:ext uri="{FF2B5EF4-FFF2-40B4-BE49-F238E27FC236}">
                  <a16:creationId xmlns:a16="http://schemas.microsoft.com/office/drawing/2014/main" id="{F447D276-236D-B745-B548-5E1C9BA4C5D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51EE907F-7AC4-6D4A-AD21-8C061B271B2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97524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Picture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1" name="Straight Connector 10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Picture Placeholder 7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1">
              <a:lumMod val="85000"/>
            </a:schemeClr>
          </a:solidFill>
        </p:spPr>
        <p:txBody>
          <a:bodyPr anchor="ctr" anchorCtr="0">
            <a:normAutofit/>
          </a:bodyPr>
          <a:lstStyle>
            <a:lvl1pPr algn="ctr">
              <a:defRPr sz="1333" b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4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03C7D0F0-10D5-4191-B6F4-99306F468FEF}" type="datetime4">
              <a:rPr lang="en-US" sz="917" b="0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November 11, 2024</a:t>
            </a:fld>
            <a:endParaRPr lang="en-US" sz="917" b="0" dirty="0">
              <a:solidFill>
                <a:schemeClr val="bg1"/>
              </a:solidFill>
            </a:endParaRPr>
          </a:p>
        </p:txBody>
      </p:sp>
      <p:sp>
        <p:nvSpPr>
          <p:cNvPr id="15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ct val="50000"/>
              </a:spcBef>
            </a:pPr>
            <a:fld id="{18E29826-F105-4F77-B977-03F4A4723A21}" type="slidenum">
              <a:rPr lang="en-US" sz="917" b="1" smtClean="0">
                <a:solidFill>
                  <a:schemeClr val="bg1"/>
                </a:solidFill>
              </a:rPr>
              <a:pPr algn="r" defTabSz="683921">
                <a:spcBef>
                  <a:spcPct val="50000"/>
                </a:spcBef>
              </a:pPr>
              <a:t>‹#›</a:t>
            </a:fld>
            <a:endParaRPr lang="en-US" sz="917" b="1" dirty="0">
              <a:solidFill>
                <a:schemeClr val="bg1"/>
              </a:solidFill>
            </a:endParaRPr>
          </a:p>
        </p:txBody>
      </p:sp>
      <p:pic>
        <p:nvPicPr>
          <p:cNvPr id="43" name="Grafika 42">
            <a:extLst>
              <a:ext uri="{FF2B5EF4-FFF2-40B4-BE49-F238E27FC236}">
                <a16:creationId xmlns:a16="http://schemas.microsoft.com/office/drawing/2014/main" id="{39619C86-5B4E-4E87-86DA-F11E3D1899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1DB53F0-F0CF-D942-8002-6A1C6067D557}"/>
              </a:ext>
            </a:extLst>
          </p:cNvPr>
          <p:cNvGrpSpPr/>
          <p:nvPr userDrawn="1"/>
        </p:nvGrpSpPr>
        <p:grpSpPr>
          <a:xfrm>
            <a:off x="4318396" y="6317031"/>
            <a:ext cx="3555209" cy="229719"/>
            <a:chOff x="574692" y="7700178"/>
            <a:chExt cx="4266251" cy="275663"/>
          </a:xfrm>
        </p:grpSpPr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375DF1EE-75CB-AE40-A1C6-F9D281F58EAF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>
                  <a:solidFill>
                    <a:schemeClr val="bg1"/>
                  </a:solidFill>
                </a:rPr>
                <a:t>Luxoft, A DXC Technology Company. All rights reserved. </a:t>
              </a:r>
              <a:endParaRPr lang="en-US" sz="917" dirty="0">
                <a:solidFill>
                  <a:schemeClr val="bg1"/>
                </a:solidFill>
              </a:endParaRPr>
            </a:p>
          </p:txBody>
        </p:sp>
        <p:sp>
          <p:nvSpPr>
            <p:cNvPr id="47" name="Footer Placeholder 4">
              <a:extLst>
                <a:ext uri="{FF2B5EF4-FFF2-40B4-BE49-F238E27FC236}">
                  <a16:creationId xmlns:a16="http://schemas.microsoft.com/office/drawing/2014/main" id="{BB5C99EF-B9A1-AA4F-9490-B701941767B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>
                  <a:solidFill>
                    <a:schemeClr val="bg1"/>
                  </a:solidFill>
                </a:rPr>
                <a:t>©</a:t>
              </a:r>
              <a:endParaRPr lang="en-US" sz="917" dirty="0">
                <a:solidFill>
                  <a:schemeClr val="bg1"/>
                </a:solidFill>
              </a:endParaRPr>
            </a:p>
          </p:txBody>
        </p:sp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CB431BD3-B8A4-5546-A588-7751A816BDF1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>
                  <a:solidFill>
                    <a:schemeClr val="bg1"/>
                  </a:solidFill>
                </a:rPr>
                <a:t>2024</a:t>
              </a:fld>
              <a:endParaRPr lang="en-US" sz="917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046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uxoft Logo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a 38">
            <a:extLst>
              <a:ext uri="{FF2B5EF4-FFF2-40B4-BE49-F238E27FC236}">
                <a16:creationId xmlns:a16="http://schemas.microsoft.com/office/drawing/2014/main" id="{1E5FE449-EA83-4C78-9697-D63423739D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52170" y="2380744"/>
            <a:ext cx="5087660" cy="2096514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8" name="Straight Connector 7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">
            <a:extLst>
              <a:ext uri="{FF2B5EF4-FFF2-40B4-BE49-F238E27FC236}">
                <a16:creationId xmlns:a16="http://schemas.microsoft.com/office/drawing/2014/main" id="{DC67E057-A9AA-433A-9F89-291C09690982}"/>
              </a:ext>
            </a:extLst>
          </p:cNvPr>
          <p:cNvGrpSpPr/>
          <p:nvPr userDrawn="1"/>
        </p:nvGrpSpPr>
        <p:grpSpPr>
          <a:xfrm>
            <a:off x="8348385" y="6432169"/>
            <a:ext cx="3555209" cy="229719"/>
            <a:chOff x="5180309" y="7580771"/>
            <a:chExt cx="4266251" cy="275663"/>
          </a:xfrm>
        </p:grpSpPr>
        <p:sp>
          <p:nvSpPr>
            <p:cNvPr id="44" name="Footer Placeholder 4">
              <a:extLst>
                <a:ext uri="{FF2B5EF4-FFF2-40B4-BE49-F238E27FC236}">
                  <a16:creationId xmlns:a16="http://schemas.microsoft.com/office/drawing/2014/main" id="{0E634178-0260-44F8-A8D6-944C58A475E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45" name="Footer Placeholder 4">
              <a:extLst>
                <a:ext uri="{FF2B5EF4-FFF2-40B4-BE49-F238E27FC236}">
                  <a16:creationId xmlns:a16="http://schemas.microsoft.com/office/drawing/2014/main" id="{5F189AA7-1041-4E8C-86F6-09C5418BFA17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E733443D-E495-43C9-90C1-4E9B1A4B3758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74712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ab Shape 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571502" y="2116666"/>
            <a:ext cx="5524497" cy="4163484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7" y="2587625"/>
            <a:ext cx="4674559" cy="1880306"/>
          </a:xfrm>
        </p:spPr>
        <p:txBody>
          <a:bodyPr anchor="ctr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8" y="4784725"/>
            <a:ext cx="4674559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21A44959-9D40-4A9F-897E-47F53D41B44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147" y="564058"/>
            <a:ext cx="1597553" cy="658318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B46A9704-3E3A-A64B-8466-4FE4F4F67001}"/>
              </a:ext>
            </a:extLst>
          </p:cNvPr>
          <p:cNvGrpSpPr/>
          <p:nvPr userDrawn="1"/>
        </p:nvGrpSpPr>
        <p:grpSpPr>
          <a:xfrm>
            <a:off x="478911" y="6416816"/>
            <a:ext cx="3555209" cy="229719"/>
            <a:chOff x="574692" y="7700178"/>
            <a:chExt cx="4266251" cy="275663"/>
          </a:xfrm>
        </p:grpSpPr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AA845480-8D48-4545-B072-491983FAE7F0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3" name="Footer Placeholder 4">
              <a:extLst>
                <a:ext uri="{FF2B5EF4-FFF2-40B4-BE49-F238E27FC236}">
                  <a16:creationId xmlns:a16="http://schemas.microsoft.com/office/drawing/2014/main" id="{9A9A7006-4D54-4B46-994C-41DC15E67504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4" name="Footer Placeholder 4">
              <a:extLst>
                <a:ext uri="{FF2B5EF4-FFF2-40B4-BE49-F238E27FC236}">
                  <a16:creationId xmlns:a16="http://schemas.microsoft.com/office/drawing/2014/main" id="{95618CC7-BDDC-7F47-9C83-14C99197F50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242455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ab Shape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/>
        </p:nvSpPr>
        <p:spPr>
          <a:xfrm>
            <a:off x="571500" y="1714500"/>
            <a:ext cx="9334500" cy="2667000"/>
          </a:xfrm>
          <a:prstGeom prst="round1Rect">
            <a:avLst>
              <a:gd name="adj" fmla="val 2834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73666" y="1714501"/>
            <a:ext cx="8276167" cy="2650906"/>
          </a:xfrm>
        </p:spPr>
        <p:txBody>
          <a:bodyPr anchor="ctr" anchorCtr="0">
            <a:noAutofit/>
          </a:bodyPr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73666" y="4732251"/>
            <a:ext cx="8276166" cy="762000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333">
                <a:solidFill>
                  <a:srgbClr val="63666F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1FBF69FD-9986-43EE-8CBF-D44AE84246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4147" y="564058"/>
            <a:ext cx="1597553" cy="65831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A2FD84A-EF3E-AF45-8DB1-2A52BAB85B43}"/>
              </a:ext>
            </a:extLst>
          </p:cNvPr>
          <p:cNvGrpSpPr/>
          <p:nvPr userDrawn="1"/>
        </p:nvGrpSpPr>
        <p:grpSpPr>
          <a:xfrm>
            <a:off x="478911" y="6416816"/>
            <a:ext cx="3555209" cy="229719"/>
            <a:chOff x="574692" y="7700178"/>
            <a:chExt cx="4266251" cy="275663"/>
          </a:xfrm>
        </p:grpSpPr>
        <p:sp>
          <p:nvSpPr>
            <p:cNvPr id="47" name="Footer Placeholder 4">
              <a:extLst>
                <a:ext uri="{FF2B5EF4-FFF2-40B4-BE49-F238E27FC236}">
                  <a16:creationId xmlns:a16="http://schemas.microsoft.com/office/drawing/2014/main" id="{4012ADEB-70F0-BE46-BA58-9FBE88C6DFD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1075767" y="7700178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49" name="Footer Placeholder 4">
              <a:extLst>
                <a:ext uri="{FF2B5EF4-FFF2-40B4-BE49-F238E27FC236}">
                  <a16:creationId xmlns:a16="http://schemas.microsoft.com/office/drawing/2014/main" id="{AA54FA16-177E-0D4D-8946-0629D1327A7D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74692" y="7701521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0" name="Footer Placeholder 4">
              <a:extLst>
                <a:ext uri="{FF2B5EF4-FFF2-40B4-BE49-F238E27FC236}">
                  <a16:creationId xmlns:a16="http://schemas.microsoft.com/office/drawing/2014/main" id="{A6443D81-9175-2046-83F5-3C851F578F3B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762953" y="7722764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2402502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urple Tab Shape Title 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ity at night&#10;&#10;Description automatically generated with low confidence">
            <a:extLst>
              <a:ext uri="{FF2B5EF4-FFF2-40B4-BE49-F238E27FC236}">
                <a16:creationId xmlns:a16="http://schemas.microsoft.com/office/drawing/2014/main" id="{99627FBC-82C2-4623-838E-4E03FBF4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00501" y="0"/>
            <a:ext cx="8191499" cy="6858000"/>
          </a:xfrm>
          <a:prstGeom prst="rect">
            <a:avLst/>
          </a:prstGeom>
        </p:spPr>
      </p:pic>
      <p:sp>
        <p:nvSpPr>
          <p:cNvPr id="44" name="Rectangle: Single Corner Rounded 43">
            <a:extLst>
              <a:ext uri="{FF2B5EF4-FFF2-40B4-BE49-F238E27FC236}">
                <a16:creationId xmlns:a16="http://schemas.microsoft.com/office/drawing/2014/main" id="{2C9C6690-9226-4F0C-A542-C330AFCC2AF3}"/>
              </a:ext>
            </a:extLst>
          </p:cNvPr>
          <p:cNvSpPr/>
          <p:nvPr userDrawn="1">
            <p:custDataLst>
              <p:tags r:id="rId1"/>
            </p:custDataLst>
          </p:nvPr>
        </p:nvSpPr>
        <p:spPr>
          <a:xfrm>
            <a:off x="571502" y="2116666"/>
            <a:ext cx="5524497" cy="4163484"/>
          </a:xfrm>
          <a:prstGeom prst="round1Rect">
            <a:avLst>
              <a:gd name="adj" fmla="val 18188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</a:lstStyle>
          <a:p>
            <a:pPr algn="ctr"/>
            <a:endParaRPr lang="en-US" sz="1500" dirty="0"/>
          </a:p>
        </p:txBody>
      </p:sp>
      <p:grpSp>
        <p:nvGrpSpPr>
          <p:cNvPr id="9" name="Group 8"/>
          <p:cNvGrpSpPr/>
          <p:nvPr userDrawn="1">
            <p:custDataLst>
              <p:tags r:id="rId2"/>
            </p:custDataLst>
          </p:nvPr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0" name="Straight Connector 9"/>
            <p:cNvCxnSpPr/>
            <p:nvPr userDrawn="1">
              <p:custDataLst>
                <p:tags r:id="rId6"/>
              </p:custDataLst>
            </p:nvPr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 userDrawn="1">
              <p:custDataLst>
                <p:tags r:id="rId7"/>
              </p:custDataLst>
            </p:nvPr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>
              <p:custDataLst>
                <p:tags r:id="rId8"/>
              </p:custDataLst>
            </p:nvPr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>
              <p:custDataLst>
                <p:tags r:id="rId9"/>
              </p:custDataLst>
            </p:nvPr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>
              <p:custDataLst>
                <p:tags r:id="rId10"/>
              </p:custDataLst>
            </p:nvPr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>
              <p:custDataLst>
                <p:tags r:id="rId11"/>
              </p:custDataLst>
            </p:nvPr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 userDrawn="1">
              <p:custDataLst>
                <p:tags r:id="rId12"/>
              </p:custDataLst>
            </p:nvPr>
          </p:nvCxnSpPr>
          <p:spPr>
            <a:xfrm flipH="1"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 userDrawn="1">
              <p:custDataLst>
                <p:tags r:id="rId13"/>
              </p:custDataLst>
            </p:nvPr>
          </p:nvCxnSpPr>
          <p:spPr>
            <a:xfrm flipH="1"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>
              <p:custDataLst>
                <p:tags r:id="rId14"/>
              </p:custDataLst>
            </p:nvPr>
          </p:nvCxnSpPr>
          <p:spPr>
            <a:xfrm flipH="1"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>
              <p:custDataLst>
                <p:tags r:id="rId15"/>
              </p:custDataLst>
            </p:nvPr>
          </p:nvCxnSpPr>
          <p:spPr>
            <a:xfrm flipH="1"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>
              <p:custDataLst>
                <p:tags r:id="rId16"/>
              </p:custDataLst>
            </p:nvPr>
          </p:nvCxnSpPr>
          <p:spPr>
            <a:xfrm flipH="1"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>
              <p:custDataLst>
                <p:tags r:id="rId17"/>
              </p:custDataLst>
            </p:nvPr>
          </p:nvCxnSpPr>
          <p:spPr>
            <a:xfrm flipH="1"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 userDrawn="1">
              <p:custDataLst>
                <p:tags r:id="rId18"/>
              </p:custDataLst>
            </p:nvPr>
          </p:nvCxnSpPr>
          <p:spPr>
            <a:xfrm flipH="1"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>
              <p:custDataLst>
                <p:tags r:id="rId19"/>
              </p:custDataLst>
            </p:nvPr>
          </p:nvCxnSpPr>
          <p:spPr>
            <a:xfrm flipH="1"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>
              <p:custDataLst>
                <p:tags r:id="rId20"/>
              </p:custDataLst>
            </p:nvPr>
          </p:nvCxnSpPr>
          <p:spPr>
            <a:xfrm flipH="1"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>
              <p:custDataLst>
                <p:tags r:id="rId21"/>
              </p:custDataLst>
            </p:nvPr>
          </p:nvCxnSpPr>
          <p:spPr>
            <a:xfrm flipH="1"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>
              <p:custDataLst>
                <p:tags r:id="rId22"/>
              </p:custDataLst>
            </p:nvPr>
          </p:nvCxnSpPr>
          <p:spPr>
            <a:xfrm flipH="1"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>
              <p:custDataLst>
                <p:tags r:id="rId23"/>
              </p:custDataLst>
            </p:nvPr>
          </p:nvCxnSpPr>
          <p:spPr>
            <a:xfrm flipH="1"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 userDrawn="1">
              <p:custDataLst>
                <p:tags r:id="rId24"/>
              </p:custDataLst>
            </p:nvPr>
          </p:nvCxnSpPr>
          <p:spPr>
            <a:xfrm flipH="1"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 userDrawn="1">
              <p:custDataLst>
                <p:tags r:id="rId25"/>
              </p:custDataLst>
            </p:nvPr>
          </p:nvCxnSpPr>
          <p:spPr>
            <a:xfrm flipH="1"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>
              <p:custDataLst>
                <p:tags r:id="rId26"/>
              </p:custDataLst>
            </p:nvPr>
          </p:nvCxnSpPr>
          <p:spPr>
            <a:xfrm flipH="1"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>
              <p:custDataLst>
                <p:tags r:id="rId27"/>
              </p:custDataLst>
            </p:nvPr>
          </p:nvCxnSpPr>
          <p:spPr>
            <a:xfrm flipH="1"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>
              <p:custDataLst>
                <p:tags r:id="rId28"/>
              </p:custDataLst>
            </p:nvPr>
          </p:nvCxnSpPr>
          <p:spPr>
            <a:xfrm flipH="1"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>
              <p:custDataLst>
                <p:tags r:id="rId29"/>
              </p:custDataLst>
            </p:nvPr>
          </p:nvCxnSpPr>
          <p:spPr>
            <a:xfrm flipH="1"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>
              <p:custDataLst>
                <p:tags r:id="rId30"/>
              </p:custDataLst>
            </p:nvPr>
          </p:nvCxnSpPr>
          <p:spPr>
            <a:xfrm flipH="1"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>
              <p:custDataLst>
                <p:tags r:id="rId31"/>
              </p:custDataLst>
            </p:nvPr>
          </p:nvCxnSpPr>
          <p:spPr>
            <a:xfrm flipH="1"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>
              <p:custDataLst>
                <p:tags r:id="rId32"/>
              </p:custDataLst>
            </p:nvPr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>
              <p:custDataLst>
                <p:tags r:id="rId33"/>
              </p:custDataLst>
            </p:nvPr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itle 1">
            <a:extLst>
              <a:ext uri="{FF2B5EF4-FFF2-40B4-BE49-F238E27FC236}">
                <a16:creationId xmlns:a16="http://schemas.microsoft.com/office/drawing/2014/main" id="{32FF021F-9D63-4AEC-B29B-F9D3753BE294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973667" y="2587625"/>
            <a:ext cx="4674559" cy="1880306"/>
          </a:xfrm>
        </p:spPr>
        <p:txBody>
          <a:bodyPr anchor="ctr" anchorCtr="0">
            <a:no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5" name="Subtitle 2">
            <a:extLst>
              <a:ext uri="{FF2B5EF4-FFF2-40B4-BE49-F238E27FC236}">
                <a16:creationId xmlns:a16="http://schemas.microsoft.com/office/drawing/2014/main" id="{D9BF61BC-E8BB-4C55-B47E-8C398FC207EC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973668" y="4784725"/>
            <a:ext cx="4674559" cy="762000"/>
          </a:xfrm>
        </p:spPr>
        <p:txBody>
          <a:bodyPr>
            <a:noAutofit/>
          </a:bodyPr>
          <a:lstStyle>
            <a:lvl1pPr marL="0" indent="0" algn="l">
              <a:spcBef>
                <a:spcPct val="0"/>
              </a:spcBef>
              <a:buNone/>
              <a:defRPr sz="2333">
                <a:solidFill>
                  <a:schemeClr val="bg1"/>
                </a:solidFill>
              </a:defRPr>
            </a:lvl1pPr>
            <a:lvl2pPr marL="609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8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48" name="Grafika 47">
            <a:extLst>
              <a:ext uri="{FF2B5EF4-FFF2-40B4-BE49-F238E27FC236}">
                <a16:creationId xmlns:a16="http://schemas.microsoft.com/office/drawing/2014/main" id="{21A44959-9D40-4A9F-897E-47F53D41B447}"/>
              </a:ext>
            </a:extLst>
          </p:cNvPr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574147" y="564058"/>
            <a:ext cx="1597553" cy="658318"/>
          </a:xfrm>
          <a:prstGeom prst="rect">
            <a:avLst/>
          </a:prstGeom>
        </p:spPr>
      </p:pic>
      <p:grpSp>
        <p:nvGrpSpPr>
          <p:cNvPr id="2" name="Group 3">
            <a:extLst>
              <a:ext uri="{FF2B5EF4-FFF2-40B4-BE49-F238E27FC236}">
                <a16:creationId xmlns:a16="http://schemas.microsoft.com/office/drawing/2014/main" id="{D33674AB-9573-ADD0-6F33-C9CAAFD976D3}"/>
              </a:ext>
            </a:extLst>
          </p:cNvPr>
          <p:cNvGrpSpPr/>
          <p:nvPr userDrawn="1"/>
        </p:nvGrpSpPr>
        <p:grpSpPr>
          <a:xfrm>
            <a:off x="482387" y="6411771"/>
            <a:ext cx="3555209" cy="229719"/>
            <a:chOff x="5180309" y="7580771"/>
            <a:chExt cx="4266251" cy="275663"/>
          </a:xfrm>
        </p:grpSpPr>
        <p:sp>
          <p:nvSpPr>
            <p:cNvPr id="4" name="Footer Placeholder 4">
              <a:extLst>
                <a:ext uri="{FF2B5EF4-FFF2-40B4-BE49-F238E27FC236}">
                  <a16:creationId xmlns:a16="http://schemas.microsoft.com/office/drawing/2014/main" id="{1764FB53-2FBB-B07F-D913-509FDC2A5D9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5" name="Footer Placeholder 4">
              <a:extLst>
                <a:ext uri="{FF2B5EF4-FFF2-40B4-BE49-F238E27FC236}">
                  <a16:creationId xmlns:a16="http://schemas.microsoft.com/office/drawing/2014/main" id="{76B09759-7CD1-3878-6AFB-F366DD678CD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6" name="Footer Placeholder 4">
              <a:extLst>
                <a:ext uri="{FF2B5EF4-FFF2-40B4-BE49-F238E27FC236}">
                  <a16:creationId xmlns:a16="http://schemas.microsoft.com/office/drawing/2014/main" id="{849E0F30-AE03-E9D1-FD13-7E8EE754F255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32149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" y="1714499"/>
            <a:ext cx="11049000" cy="4267730"/>
          </a:xfrm>
        </p:spPr>
        <p:txBody>
          <a:bodyPr numCol="2" spcCol="457200">
            <a:normAutofit/>
          </a:bodyPr>
          <a:lstStyle>
            <a:lvl1pPr marL="380985" indent="-380985">
              <a:spcBef>
                <a:spcPts val="750"/>
              </a:spcBef>
              <a:buFont typeface="+mj-lt"/>
              <a:buAutoNum type="arabicPeriod"/>
              <a:tabLst>
                <a:tab pos="5280872" algn="r"/>
              </a:tabLst>
              <a:defRPr sz="1667"/>
            </a:lvl1pPr>
            <a:lvl2pPr marL="57147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2pPr>
            <a:lvl3pPr marL="761970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3pPr>
            <a:lvl4pPr marL="952462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4pPr>
            <a:lvl5pPr marL="114295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/>
            </a:lvl5pPr>
            <a:lvl6pPr marL="1333447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6pPr>
            <a:lvl7pPr marL="1523939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7pPr>
            <a:lvl8pPr marL="1714431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8pPr>
            <a:lvl9pPr marL="1904924" indent="-190492">
              <a:spcBef>
                <a:spcPts val="500"/>
              </a:spcBef>
              <a:buFont typeface="Arial" pitchFamily="34" charset="0"/>
              <a:buChar char="–"/>
              <a:tabLst>
                <a:tab pos="5280872" algn="r"/>
              </a:tabLst>
              <a:defRPr sz="1667"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230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0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862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/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8883396" cy="11813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4pPr marL="380985" indent="-190492">
              <a:buFont typeface="Arial" pitchFamily="34" charset="0"/>
              <a:buChar char="–"/>
              <a:defRPr/>
            </a:lvl4pPr>
            <a:lvl5pPr marL="571477" indent="-190492">
              <a:buFont typeface="Arial" pitchFamily="34" charset="0"/>
              <a:buChar char="–"/>
              <a:defRPr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Rectangle: Single Corner Rounded 3">
            <a:extLst>
              <a:ext uri="{FF2B5EF4-FFF2-40B4-BE49-F238E27FC236}">
                <a16:creationId xmlns:a16="http://schemas.microsoft.com/office/drawing/2014/main" id="{91994B2C-2165-46A4-99A0-7921C65A1197}"/>
              </a:ext>
            </a:extLst>
          </p:cNvPr>
          <p:cNvSpPr/>
          <p:nvPr userDrawn="1"/>
        </p:nvSpPr>
        <p:spPr>
          <a:xfrm rot="10800000">
            <a:off x="9564687" y="-3"/>
            <a:ext cx="2627307" cy="646707"/>
          </a:xfrm>
          <a:prstGeom prst="round1Rect">
            <a:avLst>
              <a:gd name="adj" fmla="val 39716"/>
            </a:avLst>
          </a:prstGeom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A6A47-BB63-437D-9497-6B68158905D8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9763125" y="1"/>
            <a:ext cx="2167820" cy="646705"/>
          </a:xfrm>
        </p:spPr>
        <p:txBody>
          <a:bodyPr anchor="ctr" anchorCtr="0">
            <a:normAutofit/>
          </a:bodyPr>
          <a:lstStyle>
            <a:lvl1pPr algn="ctr">
              <a:defRPr sz="1333">
                <a:solidFill>
                  <a:schemeClr val="bg1"/>
                </a:solidFill>
              </a:defRPr>
            </a:lvl1pPr>
            <a:lvl2pPr>
              <a:defRPr sz="1167"/>
            </a:lvl2pPr>
            <a:lvl3pPr>
              <a:defRPr sz="1167"/>
            </a:lvl3pPr>
            <a:lvl4pPr marL="380985" indent="-190492">
              <a:buFont typeface="Arial" pitchFamily="34" charset="0"/>
              <a:buChar char="–"/>
              <a:defRPr sz="1167"/>
            </a:lvl4pPr>
            <a:lvl5pPr marL="571477" indent="-190492">
              <a:buFont typeface="Arial" pitchFamily="34" charset="0"/>
              <a:buChar char="–"/>
              <a:defRPr sz="1167"/>
            </a:lvl5pPr>
            <a:lvl6pPr marL="761970" indent="-190492">
              <a:buFont typeface="Arial" pitchFamily="34" charset="0"/>
              <a:buChar char="–"/>
              <a:defRPr baseline="0"/>
            </a:lvl6pPr>
            <a:lvl7pPr marL="952462" indent="-190492">
              <a:buFont typeface="Arial" pitchFamily="34" charset="0"/>
              <a:buChar char="–"/>
              <a:defRPr baseline="0"/>
            </a:lvl7pPr>
            <a:lvl8pPr marL="1142954" indent="-190492">
              <a:buFont typeface="Arial" pitchFamily="34" charset="0"/>
              <a:buChar char="–"/>
              <a:defRPr baseline="0"/>
            </a:lvl8pPr>
            <a:lvl9pPr marL="1333447" indent="-190492"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text styles</a:t>
            </a:r>
          </a:p>
        </p:txBody>
      </p:sp>
    </p:spTree>
    <p:extLst>
      <p:ext uri="{BB962C8B-B14F-4D97-AF65-F5344CB8AC3E}">
        <p14:creationId xmlns:p14="http://schemas.microsoft.com/office/powerpoint/2010/main" val="327651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190492" indent="-190492">
              <a:buFont typeface="Arial" pitchFamily="34" charset="0"/>
              <a:buChar char="•"/>
              <a:defRPr b="0"/>
            </a:lvl1pPr>
            <a:lvl2pPr marL="380985" indent="-190492">
              <a:spcBef>
                <a:spcPts val="500"/>
              </a:spcBef>
              <a:buFont typeface="Arial" pitchFamily="34" charset="0"/>
              <a:buChar char="–"/>
              <a:defRPr b="0"/>
            </a:lvl2pPr>
            <a:lvl3pPr marL="571477" indent="-190492">
              <a:spcBef>
                <a:spcPts val="500"/>
              </a:spcBef>
              <a:buFont typeface="Arial" pitchFamily="34" charset="0"/>
              <a:buChar char="–"/>
              <a:defRPr b="0"/>
            </a:lvl3pPr>
            <a:lvl4pPr marL="761970" indent="-190492">
              <a:spcBef>
                <a:spcPts val="500"/>
              </a:spcBef>
              <a:buFont typeface="Arial" pitchFamily="34" charset="0"/>
              <a:buChar char="–"/>
              <a:defRPr b="0"/>
            </a:lvl4pPr>
            <a:lvl5pPr marL="952462" indent="-190492">
              <a:spcBef>
                <a:spcPts val="500"/>
              </a:spcBef>
              <a:buFont typeface="Arial" pitchFamily="34" charset="0"/>
              <a:buChar char="–"/>
              <a:defRPr b="0"/>
            </a:lvl5pPr>
            <a:lvl6pPr marL="1142954" indent="-190492">
              <a:spcBef>
                <a:spcPts val="500"/>
              </a:spcBef>
              <a:buFont typeface="Arial" pitchFamily="34" charset="0"/>
              <a:buChar char="–"/>
              <a:defRPr baseline="0"/>
            </a:lvl6pPr>
            <a:lvl7pPr marL="1333447" indent="-190492">
              <a:spcBef>
                <a:spcPts val="500"/>
              </a:spcBef>
              <a:buFont typeface="Arial" pitchFamily="34" charset="0"/>
              <a:buChar char="–"/>
              <a:defRPr baseline="0"/>
            </a:lvl7pPr>
            <a:lvl8pPr marL="1523939" indent="-190492">
              <a:spcBef>
                <a:spcPts val="500"/>
              </a:spcBef>
              <a:buFont typeface="Arial" pitchFamily="34" charset="0"/>
              <a:buChar char="–"/>
              <a:defRPr baseline="0"/>
            </a:lvl8pPr>
            <a:lvl9pPr marL="1714431" indent="-190492">
              <a:spcBef>
                <a:spcPts val="500"/>
              </a:spcBef>
              <a:buFont typeface="Arial" pitchFamily="34" charset="0"/>
              <a:buChar char="–"/>
              <a:defRPr baseline="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29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-76200" y="-76200"/>
            <a:ext cx="12344400" cy="7010400"/>
            <a:chOff x="-91440" y="-91440"/>
            <a:chExt cx="14813280" cy="8412480"/>
          </a:xfrm>
        </p:grpSpPr>
        <p:cxnSp>
          <p:nvCxnSpPr>
            <p:cNvPr id="12" name="Straight Connector 11"/>
            <p:cNvCxnSpPr/>
            <p:nvPr userDrawn="1"/>
          </p:nvCxnSpPr>
          <p:spPr>
            <a:xfrm>
              <a:off x="-9144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 userDrawn="1"/>
          </p:nvCxnSpPr>
          <p:spPr>
            <a:xfrm>
              <a:off x="-9144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 userDrawn="1"/>
          </p:nvCxnSpPr>
          <p:spPr>
            <a:xfrm>
              <a:off x="-9144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 userDrawn="1"/>
          </p:nvCxnSpPr>
          <p:spPr>
            <a:xfrm>
              <a:off x="14676120" y="639763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 userDrawn="1"/>
          </p:nvCxnSpPr>
          <p:spPr>
            <a:xfrm>
              <a:off x="14676120" y="2057399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14676120" y="7178674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685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3944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 userDrawn="1"/>
          </p:nvCxnSpPr>
          <p:spPr>
            <a:xfrm>
              <a:off x="685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 userDrawn="1"/>
          </p:nvCxnSpPr>
          <p:spPr>
            <a:xfrm>
              <a:off x="13944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 userDrawn="1"/>
          </p:nvCxnSpPr>
          <p:spPr>
            <a:xfrm>
              <a:off x="11887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 userDrawn="1"/>
          </p:nvCxnSpPr>
          <p:spPr>
            <a:xfrm>
              <a:off x="7315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 userDrawn="1"/>
          </p:nvCxnSpPr>
          <p:spPr>
            <a:xfrm>
              <a:off x="73152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 userDrawn="1"/>
          </p:nvCxnSpPr>
          <p:spPr>
            <a:xfrm>
              <a:off x="7086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7543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 userDrawn="1"/>
          </p:nvCxnSpPr>
          <p:spPr>
            <a:xfrm>
              <a:off x="7086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 userDrawn="1"/>
          </p:nvCxnSpPr>
          <p:spPr>
            <a:xfrm>
              <a:off x="7543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 userDrawn="1"/>
          </p:nvCxnSpPr>
          <p:spPr>
            <a:xfrm>
              <a:off x="5257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 userDrawn="1"/>
          </p:nvCxnSpPr>
          <p:spPr>
            <a:xfrm>
              <a:off x="4800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 userDrawn="1"/>
          </p:nvCxnSpPr>
          <p:spPr>
            <a:xfrm>
              <a:off x="93726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 userDrawn="1"/>
          </p:nvCxnSpPr>
          <p:spPr>
            <a:xfrm>
              <a:off x="98298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 userDrawn="1"/>
          </p:nvCxnSpPr>
          <p:spPr>
            <a:xfrm>
              <a:off x="5257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 userDrawn="1"/>
          </p:nvCxnSpPr>
          <p:spPr>
            <a:xfrm>
              <a:off x="98298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 userDrawn="1"/>
          </p:nvCxnSpPr>
          <p:spPr>
            <a:xfrm>
              <a:off x="4800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 userDrawn="1"/>
          </p:nvCxnSpPr>
          <p:spPr>
            <a:xfrm>
              <a:off x="9372600" y="827532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 userDrawn="1"/>
          </p:nvCxnSpPr>
          <p:spPr>
            <a:xfrm>
              <a:off x="11887200" y="-91440"/>
              <a:ext cx="0" cy="4572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 userDrawn="1"/>
          </p:nvCxnSpPr>
          <p:spPr>
            <a:xfrm>
              <a:off x="1467612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 userDrawn="1"/>
          </p:nvCxnSpPr>
          <p:spPr>
            <a:xfrm>
              <a:off x="-91440" y="7772400"/>
              <a:ext cx="45720" cy="0"/>
            </a:xfrm>
            <a:prstGeom prst="line">
              <a:avLst/>
            </a:prstGeom>
            <a:ln w="3175" cap="flat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571500" y="533136"/>
            <a:ext cx="11049000" cy="1181363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pl-PL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 userDrawn="1">
            <p:ph type="body" idx="1"/>
          </p:nvPr>
        </p:nvSpPr>
        <p:spPr>
          <a:xfrm>
            <a:off x="571500" y="1714500"/>
            <a:ext cx="11048999" cy="4267729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  <a:endParaRPr lang="en-US" dirty="0"/>
          </a:p>
        </p:txBody>
      </p:sp>
      <p:sp>
        <p:nvSpPr>
          <p:cNvPr id="60" name="Text Box 115"/>
          <p:cNvSpPr txBox="1">
            <a:spLocks noChangeArrowheads="1"/>
          </p:cNvSpPr>
          <p:nvPr userDrawn="1"/>
        </p:nvSpPr>
        <p:spPr bwMode="auto">
          <a:xfrm>
            <a:off x="9911292" y="6317031"/>
            <a:ext cx="1366308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03C7D0F0-10D5-4191-B6F4-99306F468FEF}" type="datetime4">
              <a:rPr lang="en-US" sz="917" b="0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November 11, 2024</a:t>
            </a:fld>
            <a:endParaRPr lang="en-US" sz="917" b="0" dirty="0">
              <a:solidFill>
                <a:schemeClr val="tx1"/>
              </a:solidFill>
            </a:endParaRPr>
          </a:p>
        </p:txBody>
      </p:sp>
      <p:sp>
        <p:nvSpPr>
          <p:cNvPr id="61" name="Text Box 115"/>
          <p:cNvSpPr txBox="1">
            <a:spLocks noChangeArrowheads="1"/>
          </p:cNvSpPr>
          <p:nvPr userDrawn="1"/>
        </p:nvSpPr>
        <p:spPr bwMode="auto">
          <a:xfrm>
            <a:off x="11277600" y="6317033"/>
            <a:ext cx="3429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0" tIns="0" rIns="0" bIns="0" anchor="ctr" anchorCtr="0">
            <a:noAutofit/>
          </a:bodyPr>
          <a:lstStyle/>
          <a:p>
            <a:pPr algn="r" defTabSz="683921">
              <a:spcBef>
                <a:spcPts val="0"/>
              </a:spcBef>
            </a:pPr>
            <a:fld id="{18E29826-F105-4F77-B977-03F4A4723A21}" type="slidenum">
              <a:rPr lang="en-US" sz="917" b="1" smtClean="0">
                <a:solidFill>
                  <a:schemeClr val="tx1"/>
                </a:solidFill>
              </a:rPr>
              <a:pPr algn="r" defTabSz="683921">
                <a:spcBef>
                  <a:spcPts val="0"/>
                </a:spcBef>
              </a:pPr>
              <a:t>‹#›</a:t>
            </a:fld>
            <a:endParaRPr lang="en-US" sz="917" b="1" dirty="0">
              <a:solidFill>
                <a:schemeClr val="tx1"/>
              </a:solidFill>
            </a:endParaRPr>
          </a:p>
        </p:txBody>
      </p:sp>
      <p:pic>
        <p:nvPicPr>
          <p:cNvPr id="5" name="Grafika 4">
            <a:extLst>
              <a:ext uri="{FF2B5EF4-FFF2-40B4-BE49-F238E27FC236}">
                <a16:creationId xmlns:a16="http://schemas.microsoft.com/office/drawing/2014/main" id="{D2479C33-2277-4E92-90DB-43557A4995C6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63015" y="6177641"/>
            <a:ext cx="922885" cy="38030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02DC157-A1AB-E64D-BF9A-F198ADA0E076}"/>
              </a:ext>
            </a:extLst>
          </p:cNvPr>
          <p:cNvGrpSpPr/>
          <p:nvPr userDrawn="1"/>
        </p:nvGrpSpPr>
        <p:grpSpPr>
          <a:xfrm>
            <a:off x="4316925" y="6317310"/>
            <a:ext cx="3555209" cy="229719"/>
            <a:chOff x="5180309" y="7580771"/>
            <a:chExt cx="4266251" cy="275663"/>
          </a:xfrm>
        </p:grpSpPr>
        <p:sp>
          <p:nvSpPr>
            <p:cNvPr id="46" name="Footer Placeholder 4">
              <a:extLst>
                <a:ext uri="{FF2B5EF4-FFF2-40B4-BE49-F238E27FC236}">
                  <a16:creationId xmlns:a16="http://schemas.microsoft.com/office/drawing/2014/main" id="{5EB65F63-7EBC-AE40-B6C0-3210FC1523D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681384" y="7580771"/>
              <a:ext cx="3765176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Luxoft, A DXC Technology Company. All rights reserved. </a:t>
              </a:r>
              <a:endParaRPr lang="en-US" sz="917" dirty="0"/>
            </a:p>
          </p:txBody>
        </p:sp>
        <p:sp>
          <p:nvSpPr>
            <p:cNvPr id="48" name="Footer Placeholder 4">
              <a:extLst>
                <a:ext uri="{FF2B5EF4-FFF2-40B4-BE49-F238E27FC236}">
                  <a16:creationId xmlns:a16="http://schemas.microsoft.com/office/drawing/2014/main" id="{9B786FDD-D378-EA49-82A9-4EBB1EA52462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180309" y="7582114"/>
              <a:ext cx="336177" cy="27432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917" dirty="0"/>
                <a:t>©</a:t>
              </a:r>
              <a:endParaRPr lang="en-US" sz="917" dirty="0"/>
            </a:p>
          </p:txBody>
        </p:sp>
        <p:sp>
          <p:nvSpPr>
            <p:cNvPr id="52" name="Footer Placeholder 4">
              <a:extLst>
                <a:ext uri="{FF2B5EF4-FFF2-40B4-BE49-F238E27FC236}">
                  <a16:creationId xmlns:a16="http://schemas.microsoft.com/office/drawing/2014/main" id="{EA9110D2-21DC-5D4C-A265-86BDA0A9015A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5368570" y="7603357"/>
              <a:ext cx="440558" cy="228600"/>
            </a:xfrm>
            <a:prstGeom prst="rect">
              <a:avLst/>
            </a:prstGeom>
            <a:noFill/>
          </p:spPr>
          <p:txBody>
            <a:bodyPr vert="horz" wrap="none" lIns="0" tIns="0" rIns="0" bIns="0" rtlCol="0" anchor="ctr"/>
            <a:lstStyle>
              <a:defPPr>
                <a:defRPr lang="en-US"/>
              </a:defPPr>
              <a:lvl1pPr marL="0" algn="ctr" defTabSz="914400" rtl="0" eaLnBrk="1" latinLnBrk="0" hangingPunct="1">
                <a:defRPr sz="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fld id="{280A301F-15FE-3248-ADBA-4CACF8F9CB59}" type="datetimeyyyy">
                <a:rPr lang="ru-RU" sz="917" smtClean="0"/>
                <a:t>2024</a:t>
              </a:fld>
              <a:endParaRPr lang="en-US" sz="917" dirty="0"/>
            </a:p>
          </p:txBody>
        </p:sp>
      </p:grpSp>
    </p:spTree>
    <p:extLst>
      <p:ext uri="{BB962C8B-B14F-4D97-AF65-F5344CB8AC3E}">
        <p14:creationId xmlns:p14="http://schemas.microsoft.com/office/powerpoint/2010/main" val="320209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/>
  <p:txStyles>
    <p:titleStyle>
      <a:lvl1pPr algn="l" defTabSz="1219151" rtl="0" eaLnBrk="1" latinLnBrk="0" hangingPunct="1">
        <a:lnSpc>
          <a:spcPct val="85000"/>
        </a:lnSpc>
        <a:spcBef>
          <a:spcPct val="0"/>
        </a:spcBef>
        <a:buNone/>
        <a:defRPr sz="3000" b="1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1219151" rtl="0" eaLnBrk="1" latinLnBrk="0" hangingPunct="1">
        <a:spcBef>
          <a:spcPts val="1000"/>
        </a:spcBef>
        <a:buFontTx/>
        <a:buNone/>
        <a:defRPr sz="1667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1219151" rtl="0" eaLnBrk="1" latinLnBrk="0" hangingPunct="1">
        <a:spcBef>
          <a:spcPts val="1000"/>
        </a:spcBef>
        <a:buFontTx/>
        <a:buNone/>
        <a:defRPr sz="1667" kern="1200">
          <a:solidFill>
            <a:schemeClr val="tx1"/>
          </a:solidFill>
          <a:latin typeface="+mn-lt"/>
          <a:ea typeface="+mn-ea"/>
          <a:cs typeface="+mn-cs"/>
        </a:defRPr>
      </a:lvl2pPr>
      <a:lvl3pPr marL="190492" indent="-190492" algn="l" defTabSz="1219151" rtl="0" eaLnBrk="1" latinLnBrk="0" hangingPunct="1">
        <a:spcBef>
          <a:spcPts val="1000"/>
        </a:spcBef>
        <a:buFont typeface="Arial" pitchFamily="34" charset="0"/>
        <a:buChar char="•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380985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4pPr>
      <a:lvl5pPr marL="57147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5pPr>
      <a:lvl6pPr marL="761970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>
          <a:solidFill>
            <a:schemeClr val="tx1"/>
          </a:solidFill>
          <a:latin typeface="+mn-lt"/>
          <a:ea typeface="+mn-ea"/>
          <a:cs typeface="+mn-cs"/>
        </a:defRPr>
      </a:lvl6pPr>
      <a:lvl7pPr marL="952462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>
          <a:solidFill>
            <a:schemeClr val="tx1"/>
          </a:solidFill>
          <a:latin typeface="+mn-lt"/>
          <a:ea typeface="+mn-ea"/>
          <a:cs typeface="+mn-cs"/>
        </a:defRPr>
      </a:lvl7pPr>
      <a:lvl8pPr marL="1142954" indent="-190492" algn="l" defTabSz="1219151" rtl="0" eaLnBrk="1" latinLnBrk="0" hangingPunct="1">
        <a:spcBef>
          <a:spcPts val="500"/>
        </a:spcBef>
        <a:buFont typeface="Arial" pitchFamily="34" charset="0"/>
        <a:buChar char="–"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333447" indent="-190492" algn="l" defTabSz="1219151" rtl="0" eaLnBrk="1" latinLnBrk="0" hangingPunct="1">
        <a:spcBef>
          <a:spcPts val="500"/>
        </a:spcBef>
        <a:buFont typeface="Arial" pitchFamily="34" charset="0"/>
        <a:buChar char="–"/>
        <a:tabLst/>
        <a:defRPr sz="1667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6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51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27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02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78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54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29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05" algn="l" defTabSz="1219151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">
          <p15:clr>
            <a:srgbClr val="F26B43"/>
          </p15:clr>
        </p15:guide>
        <p15:guide id="2" pos="4608">
          <p15:clr>
            <a:srgbClr val="F26B43"/>
          </p15:clr>
        </p15:guide>
        <p15:guide id="3" pos="432">
          <p15:clr>
            <a:srgbClr val="F26B43"/>
          </p15:clr>
        </p15:guide>
        <p15:guide id="4" pos="3024">
          <p15:clr>
            <a:srgbClr val="F26B43"/>
          </p15:clr>
        </p15:guide>
        <p15:guide id="5" pos="3312">
          <p15:clr>
            <a:srgbClr val="F26B43"/>
          </p15:clr>
        </p15:guide>
        <p15:guide id="6" pos="4464">
          <p15:clr>
            <a:srgbClr val="F26B43"/>
          </p15:clr>
        </p15:guide>
        <p15:guide id="7" pos="4752">
          <p15:clr>
            <a:srgbClr val="F26B43"/>
          </p15:clr>
        </p15:guide>
        <p15:guide id="8" pos="5904">
          <p15:clr>
            <a:srgbClr val="F26B43"/>
          </p15:clr>
        </p15:guide>
        <p15:guide id="9" pos="6192">
          <p15:clr>
            <a:srgbClr val="F26B43"/>
          </p15:clr>
        </p15:guide>
        <p15:guide id="10" pos="7488">
          <p15:clr>
            <a:srgbClr val="F26B43"/>
          </p15:clr>
        </p15:guide>
        <p15:guide id="11" pos="8784">
          <p15:clr>
            <a:srgbClr val="F26B43"/>
          </p15:clr>
        </p15:guide>
        <p15:guide id="12" orient="horz" pos="1296">
          <p15:clr>
            <a:srgbClr val="F26B43"/>
          </p15:clr>
        </p15:guide>
        <p15:guide id="13" orient="horz" pos="4522">
          <p15:clr>
            <a:srgbClr val="F26B43"/>
          </p15:clr>
        </p15:guide>
        <p15:guide id="14" orient="horz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hyperlink" Target="https://github.com/luiscoco/Azure_OpenAI_How-to-deploy-GPT-4o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_How-to-deploy-GPT-4o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uget.org/packages/Aspire.Hosting.Azure.CognitiveServices/9.0.0-rc.1.24511.1" TargetMode="External"/><Relationship Id="rId3" Type="http://schemas.openxmlformats.org/officeDocument/2006/relationships/hyperlink" Target="https://github.com/Azure/azure-sdk-for-net/tree/main/sdk/openai" TargetMode="External"/><Relationship Id="rId7" Type="http://schemas.openxmlformats.org/officeDocument/2006/relationships/hyperlink" Target="https://www.nuget.org/packages/Aspire.Azure.AI.OpenAI/9.0.0-preview.4.24511.1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nuget.org/packages/Azure.AI.OpenAI.Assistants/1.0.0-beta.4" TargetMode="External"/><Relationship Id="rId5" Type="http://schemas.openxmlformats.org/officeDocument/2006/relationships/hyperlink" Target="https://www.nuget.org/packages/Azure.AI.OpenAI/2.1.0-beta.1" TargetMode="Externa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-Use_Chat_Tools-Function_Call-version2" TargetMode="External"/><Relationship Id="rId7" Type="http://schemas.openxmlformats.org/officeDocument/2006/relationships/image" Target="../media/image3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hyperlink" Target="https://github.com/luiscoco/Azure_OpenAI-Use_Chat_Tools-Function_Call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_GPT-4o-How_to_descritbe_an_Imag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-DALL_E_3-How_to_create_an_image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-WhisperModel-Read_a_Tex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scoco/Azure_OpenAI-tts-TextToSpeech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realtime-audio-quickstar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microsoft/semantic-kernel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uiscoco/Curso_Aprende_Blazor-MicrosoftSemanticKernel-GetStart" TargetMode="External"/><Relationship Id="rId3" Type="http://schemas.openxmlformats.org/officeDocument/2006/relationships/hyperlink" Target="https://platform.openai.com/api-keys" TargetMode="External"/><Relationship Id="rId7" Type="http://schemas.openxmlformats.org/officeDocument/2006/relationships/image" Target="../media/image4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uiscoco/Curso_Aprende_Blazor-MicrosoftSemanticKernel-Logging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uiscoco/Curso_Aprende_Blazor-MicrosoftSemanticKernel-GetStart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iscoco/Curso_Aprende_Blazor-MicrosoftSemanticKernel-Plugin-Sample1" TargetMode="Externa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uiscoco/Curso_Aprende_Blazor-MicrosoftSemanticKernel-Chatbot_Ollama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evblogs.microsoft.com/dotnet/introducing-microsoft-extensions-ai-preview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rketplace/models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luiscoco/microsoft-extensions-ai-github_ai_model" TargetMode="External"/><Relationship Id="rId5" Type="http://schemas.openxmlformats.org/officeDocument/2006/relationships/image" Target="../media/image54.png"/><Relationship Id="rId4" Type="http://schemas.openxmlformats.org/officeDocument/2006/relationships/hyperlink" Target="https://aka.ms/meai-azaiinference-nuget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latform.openai.com/api-keys" TargetMode="External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hyperlink" Target="https://github.com/luiscoco/microsoft-extensions-ai-OpenAI" TargetMode="External"/><Relationship Id="rId4" Type="http://schemas.openxmlformats.org/officeDocument/2006/relationships/hyperlink" Target="https://aka.ms/meai-openai-nuget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eai-openai-nuget" TargetMode="External"/><Relationship Id="rId7" Type="http://schemas.openxmlformats.org/officeDocument/2006/relationships/hyperlink" Target="https://github.com/luiscoco/microsoft-extensions-ai-AzureOpenAI" TargetMode="External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hyperlink" Target="https://www.nuget.org/packages/Azure.Identity" TargetMode="External"/><Relationship Id="rId4" Type="http://schemas.openxmlformats.org/officeDocument/2006/relationships/hyperlink" Target="https://www.nuget.org/packages/Azure.AI.OpenAI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ka.ms/meai-ollama-nuget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iscoco/microsoft-extensions-ai-Ollama" TargetMode="Externa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luiscoco/microsoft-extensions-ai-sample-BlazorAIChatBot_with_Olla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uget.org/packages/OpenAI" TargetMode="External"/><Relationship Id="rId2" Type="http://schemas.openxmlformats.org/officeDocument/2006/relationships/hyperlink" Target="https://github.com/openai/openai-dotnet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63.png"/><Relationship Id="rId4" Type="http://schemas.openxmlformats.org/officeDocument/2006/relationships/hyperlink" Target="https://github.com/openai/openai-openapi/blob/master/openapi.ya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microsoft/AzureDataRetrievalAugmentedGenerationSamples" TargetMode="External"/><Relationship Id="rId4" Type="http://schemas.openxmlformats.org/officeDocument/2006/relationships/hyperlink" Target="https://github.com/luiscoco/Curso_Aprende_Blazor-MicrosoftSemanticKernel-Sample4-AskAboutYourPDF-VectorStoreRAG-version2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M9bTeaaAlQ&amp;list=PLdo4fOcmZ0oX7Yg1cixIj6hXjz9C5MHJR&amp;index=3" TargetMode="External"/><Relationship Id="rId7" Type="http://schemas.openxmlformats.org/officeDocument/2006/relationships/image" Target="../media/image65.png"/><Relationship Id="rId2" Type="http://schemas.openxmlformats.org/officeDocument/2006/relationships/hyperlink" Target="https://github.com/dotnet/eShopSupport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luiscoco/Curso_Aprende_Blazor-Nivel_Intermedio-AI_eShopSupport-Assistant_Fixed-With-Azure_OpenAI" TargetMode="External"/><Relationship Id="rId5" Type="http://schemas.openxmlformats.org/officeDocument/2006/relationships/hyperlink" Target="https://github.com/luiscoco/Curso_Aprende_Blazor-Nivel_Intermedio-AI_DataGenerator" TargetMode="Externa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www.linkedin.com/in/luis-coco-enriquez-44a28a29/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ai-services/openai/concepts/models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iscoco/Azure_OpenAI_How-to-deploy-GPT-4o" TargetMode="External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uiscoco/Azure_OpenAI_How-to-deploy-GPT-4o" TargetMode="Externa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C003EB5-06A7-98E3-42D4-68AA52837EEE}"/>
              </a:ext>
            </a:extLst>
          </p:cNvPr>
          <p:cNvSpPr txBox="1">
            <a:spLocks/>
          </p:cNvSpPr>
          <p:nvPr/>
        </p:nvSpPr>
        <p:spPr>
          <a:xfrm>
            <a:off x="8920635" y="1095217"/>
            <a:ext cx="3968514" cy="27725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algn="l" defTabSz="1219151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1800" b="0" dirty="0">
                <a:solidFill>
                  <a:schemeClr val="tx1"/>
                </a:solidFill>
              </a:rPr>
              <a:t>Azure OpenAI  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Semantic Kernel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n-US" sz="1800" b="0" dirty="0">
                <a:solidFill>
                  <a:schemeClr val="tx1"/>
                </a:solidFill>
              </a:rPr>
              <a:t>Microsoft.Extensions.AI</a:t>
            </a:r>
            <a:br>
              <a:rPr lang="en-US" sz="1800" b="0" dirty="0">
                <a:solidFill>
                  <a:schemeClr val="tx1"/>
                </a:solidFill>
              </a:rPr>
            </a:br>
            <a:r>
              <a:rPr lang="es-ES" sz="1800" b="0" dirty="0">
                <a:solidFill>
                  <a:schemeClr val="tx1"/>
                </a:solidFill>
              </a:rPr>
              <a:t>OpenAI .NET API library</a:t>
            </a:r>
            <a:br>
              <a:rPr lang="es-ES" sz="1800" b="0" dirty="0">
                <a:solidFill>
                  <a:schemeClr val="tx1"/>
                </a:solidFill>
              </a:rPr>
            </a:br>
            <a:endParaRPr lang="en-US" sz="1800" b="0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FFCDB-122D-C37F-3DC0-0CFBE505FB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5091" y="2576989"/>
            <a:ext cx="5043675" cy="277253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600" dirty="0"/>
              <a:t>How to develop Intelligent Applications</a:t>
            </a:r>
            <a:br>
              <a:rPr lang="en-US" sz="3600" dirty="0"/>
            </a:br>
            <a:r>
              <a:rPr lang="en-US" sz="3600" dirty="0"/>
              <a:t>with .NET</a:t>
            </a:r>
            <a:br>
              <a:rPr lang="en-US" sz="3000" dirty="0"/>
            </a:br>
            <a:endParaRPr lang="en-US" sz="3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D9A7F0-0512-0DC4-A6A3-7E4114FD7D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091" y="5253590"/>
            <a:ext cx="4012402" cy="372504"/>
          </a:xfrm>
        </p:spPr>
        <p:txBody>
          <a:bodyPr/>
          <a:lstStyle/>
          <a:p>
            <a:r>
              <a:rPr lang="en-US" dirty="0"/>
              <a:t>Author: Luis Coco Enríquez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F5EF7DEA-8EA7-910D-064E-235E2FF2E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83371" y="1880522"/>
            <a:ext cx="419696" cy="42514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ECDEB31B-8452-84AA-8721-DC7A27E5D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444" y="1455376"/>
            <a:ext cx="432824" cy="38526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4E3183F-B7C1-417E-9A54-100791408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61152" y="2745598"/>
            <a:ext cx="426968" cy="3853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A975ACD-DBE0-F43A-A1A3-C94910CCA7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5319" y="423356"/>
            <a:ext cx="3730455" cy="81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958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p159="http://schemas.microsoft.com/office/powerpoint/2015/09/main" xmlns:p15="http://schemas.microsoft.com/office/powerpoint/2012/main" xmlns:a14="http://schemas.microsoft.com/office/drawing/2010/main" xmlns:wp="http://schemas.openxmlformats.org/drawingml/2006/wordprocessingDrawing" xmlns:w="http://schemas.openxmlformats.org/wordprocessingml/2006/main" xmlns:m="http://schemas.openxmlformats.org/officeDocument/2006/math"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D3281-A59E-A1A6-D937-0F89DD94E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30DC-F89D-80EE-C0F8-D814B65EC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24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OpenAI: How to provision in Azure Portal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D5F24E9-9D6E-432A-4EBC-380906BF4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2344561-AF7F-DB54-3788-834723C48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938" y="1385327"/>
            <a:ext cx="6108245" cy="389177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A87AF58-90FE-9E7C-026F-922CDB895941}"/>
              </a:ext>
            </a:extLst>
          </p:cNvPr>
          <p:cNvSpPr txBox="1"/>
          <p:nvPr/>
        </p:nvSpPr>
        <p:spPr>
          <a:xfrm>
            <a:off x="2911160" y="5504933"/>
            <a:ext cx="619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https://github.com/luiscoco/Azure_OpenAI_How-to-deploy-GPT-4o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30A5C4-3EA9-A457-4719-3D32B16B9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621" y="1384159"/>
            <a:ext cx="5624441" cy="40896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95204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CD7F1-410B-6142-1208-DEC951FF7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28588-CC9C-170F-89E6-7730EC38B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24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OpenAI: How to provision in Azure Portal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D752272-F179-B6FA-4DEC-51CF07E82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681C45-8879-57FA-96AE-673A10EA8B0E}"/>
              </a:ext>
            </a:extLst>
          </p:cNvPr>
          <p:cNvSpPr txBox="1"/>
          <p:nvPr/>
        </p:nvSpPr>
        <p:spPr>
          <a:xfrm>
            <a:off x="2911160" y="5986309"/>
            <a:ext cx="619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https://github.com/luiscoco/Azure_OpenAI_How-to-deploy-GPT-4o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B1913C-CAB7-2EDD-542D-B62CEF667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" y="1014513"/>
            <a:ext cx="3985786" cy="48638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CB3FA-DF7D-E4EE-DDD3-8AF7909B7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8923" y="1575271"/>
            <a:ext cx="7377570" cy="374231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112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08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 Nuget Packages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302784-5899-7834-63B1-89488778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85427A11-B022-6FEC-CCCF-E4ADD9E490BB}"/>
              </a:ext>
            </a:extLst>
          </p:cNvPr>
          <p:cNvSpPr txBox="1"/>
          <p:nvPr/>
        </p:nvSpPr>
        <p:spPr>
          <a:xfrm>
            <a:off x="2613022" y="1024396"/>
            <a:ext cx="66555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https://github.com/Azure/azure-sdk-for-net/tree/main/sdk/openai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E4BD161-D987-F0BA-2E12-AACC4ACFB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158" y="1400011"/>
            <a:ext cx="7963683" cy="37119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2AE02B6-D622-344F-54E9-FDE415E663F2}"/>
              </a:ext>
            </a:extLst>
          </p:cNvPr>
          <p:cNvSpPr txBox="1"/>
          <p:nvPr/>
        </p:nvSpPr>
        <p:spPr>
          <a:xfrm>
            <a:off x="2367549" y="5212083"/>
            <a:ext cx="773763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</a:t>
            </a:r>
            <a:r>
              <a:rPr lang="es-ES" sz="1400" b="1" dirty="0">
                <a:solidFill>
                  <a:schemeClr val="accent1"/>
                </a:solidFill>
                <a:highlight>
                  <a:srgbClr val="00FFFF"/>
                </a:highlight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es-ES" sz="1400" b="1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.AI.OpenAI</a:t>
            </a:r>
            <a:r>
              <a:rPr lang="es-E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/2.1.0-beta.1</a:t>
            </a:r>
            <a:endParaRPr lang="es-ES" sz="1400" dirty="0">
              <a:solidFill>
                <a:schemeClr val="accent1"/>
              </a:solidFill>
            </a:endParaRPr>
          </a:p>
          <a:p>
            <a:r>
              <a:rPr lang="es-ES" sz="14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</a:t>
            </a:r>
            <a:r>
              <a:rPr lang="es-ES" sz="1400" b="1" dirty="0">
                <a:solidFill>
                  <a:schemeClr val="accent1"/>
                </a:solidFill>
                <a:highlight>
                  <a:srgbClr val="00FFFF"/>
                </a:highlight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</a:t>
            </a:r>
            <a:r>
              <a:rPr lang="es-ES" sz="1400" b="1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.AI.OpenAI.Assistants</a:t>
            </a:r>
            <a:r>
              <a:rPr lang="es-ES" sz="14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/1.0.0-beta.4</a:t>
            </a:r>
            <a:endParaRPr lang="es-ES" sz="1400" dirty="0">
              <a:solidFill>
                <a:schemeClr val="accent1"/>
              </a:solidFill>
            </a:endParaRPr>
          </a:p>
          <a:p>
            <a:r>
              <a:rPr lang="es-ES" sz="14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</a:t>
            </a:r>
            <a:r>
              <a:rPr lang="es-ES" sz="1400" b="1" dirty="0">
                <a:solidFill>
                  <a:schemeClr val="accent1"/>
                </a:solidFill>
                <a:highlight>
                  <a:srgbClr val="FFFF00"/>
                </a:highlight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Aspire</a:t>
            </a:r>
            <a:r>
              <a:rPr lang="es-ES" sz="1400" b="1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.Azure.AI.OpenAI</a:t>
            </a:r>
            <a:r>
              <a:rPr lang="es-ES" sz="14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/9.0.0-preview.4.24511.1</a:t>
            </a:r>
            <a:endParaRPr lang="es-ES" sz="1400" dirty="0">
              <a:solidFill>
                <a:schemeClr val="accent1"/>
              </a:solidFill>
            </a:endParaRPr>
          </a:p>
          <a:p>
            <a:r>
              <a:rPr lang="es-ES" sz="14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</a:t>
            </a:r>
            <a:r>
              <a:rPr lang="es-ES" sz="1400" b="1" dirty="0">
                <a:solidFill>
                  <a:schemeClr val="accent1"/>
                </a:solidFill>
                <a:highlight>
                  <a:srgbClr val="FFFF00"/>
                </a:highlight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Aspire</a:t>
            </a:r>
            <a:r>
              <a:rPr lang="es-ES" sz="1400" b="1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.Hosting.Azure.CognitiveServices</a:t>
            </a:r>
            <a:r>
              <a:rPr lang="es-ES" sz="14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/9.0.0-rc.1.24511.1</a:t>
            </a:r>
            <a:endParaRPr lang="es-E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699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719194"/>
          </a:xfrm>
        </p:spPr>
        <p:txBody>
          <a:bodyPr>
            <a:normAutofit/>
          </a:bodyPr>
          <a:lstStyle/>
          <a:p>
            <a:r>
              <a:rPr lang="en-US" dirty="0"/>
              <a:t>Azure OpenAI: How to provision the service with C# SDK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32BE96-46FB-DBF8-521A-1A3C452D61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1B0A9E-6E10-B656-D637-F01FB169A3A6}"/>
              </a:ext>
            </a:extLst>
          </p:cNvPr>
          <p:cNvSpPr txBox="1"/>
          <p:nvPr/>
        </p:nvSpPr>
        <p:spPr>
          <a:xfrm>
            <a:off x="571500" y="1144465"/>
            <a:ext cx="4288829" cy="8142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s-E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AzureOpenAIClient</a:t>
            </a:r>
            <a:r>
              <a:rPr lang="es-ES" sz="1600" dirty="0">
                <a:solidFill>
                  <a:srgbClr val="161616"/>
                </a:solidFill>
                <a:latin typeface="Segoe UI" panose="020B0502040204020203" pitchFamily="34" charset="0"/>
              </a:rPr>
              <a:t>(Endpoint, Key)</a:t>
            </a:r>
          </a:p>
          <a:p>
            <a:pPr algn="l">
              <a:lnSpc>
                <a:spcPct val="150000"/>
              </a:lnSpc>
            </a:pPr>
            <a:r>
              <a:rPr lang="es-E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GetChatClient</a:t>
            </a:r>
            <a:r>
              <a:rPr lang="es-ES" sz="1600" dirty="0">
                <a:solidFill>
                  <a:srgbClr val="161616"/>
                </a:solidFill>
                <a:latin typeface="Segoe UI" panose="020B0502040204020203" pitchFamily="34" charset="0"/>
              </a:rPr>
              <a:t>(DeploymentName)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91C47CA-F9DE-060A-73DA-F9D3FE18F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" y="2276052"/>
            <a:ext cx="8516802" cy="32730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689759-7019-4235-5221-023EC1FB1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1075" y="1425258"/>
            <a:ext cx="321945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771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OpenAI: ChatCompletion with gpt-4o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500" y="992404"/>
            <a:ext cx="11048999" cy="1181363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AI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Completion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Service: Y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ou input some text as a prompt. The model generates the completion and attempts to match your context or pattern. Suppose you provide the prompt "As Descartes said, I think, therefore" to the API. For this prompt, Azure OpenAI returns the completion endpoint " I am" with high probability.</a:t>
            </a:r>
            <a:endParaRPr lang="en-US" sz="1600" dirty="0"/>
          </a:p>
          <a:p>
            <a:pPr lvl="1" algn="just"/>
            <a:endParaRPr lang="en-US" sz="1600" dirty="0"/>
          </a:p>
          <a:p>
            <a:pPr lvl="1" algn="just"/>
            <a:endParaRPr lang="en-U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12F05A2-B8F5-7DCD-9BFE-F482F50A3C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F88068D-63C0-2422-423A-D520C2183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55" y="2434222"/>
            <a:ext cx="5742215" cy="36216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ACF2940D-82EC-B309-39CE-68772DE7F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2633035"/>
            <a:ext cx="5999137" cy="316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2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371379"/>
            <a:ext cx="11807313" cy="53349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Azure OpenAI: </a:t>
            </a:r>
            <a:r>
              <a:rPr lang="es-ES" dirty="0"/>
              <a:t>Use Chat Tools (call Functions)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4116D-FA59-45A1-0AE7-5AA1ED58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45EC21A-77C1-C73D-2A1E-7C2DC49C7A59}"/>
              </a:ext>
            </a:extLst>
          </p:cNvPr>
          <p:cNvSpPr txBox="1"/>
          <p:nvPr/>
        </p:nvSpPr>
        <p:spPr>
          <a:xfrm>
            <a:off x="2899370" y="6016327"/>
            <a:ext cx="68963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400" dirty="0">
                <a:solidFill>
                  <a:schemeClr val="accent1"/>
                </a:solidFill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</a:t>
            </a:r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.com/luiscoco/Azure_OpenAI-Use_Chat_Tools-Function_Call-version2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1C9C8E-5499-6D90-7506-C67DE889E3C2}"/>
              </a:ext>
            </a:extLst>
          </p:cNvPr>
          <p:cNvSpPr txBox="1"/>
          <p:nvPr/>
        </p:nvSpPr>
        <p:spPr>
          <a:xfrm>
            <a:off x="3280370" y="5715873"/>
            <a:ext cx="60549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https://github.com/luiscoco/Azure_OpenAI-Use_Chat_Tools-Function_Call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4C2CE85-CFDF-1B45-D4BB-88783A83CB2F}"/>
              </a:ext>
            </a:extLst>
          </p:cNvPr>
          <p:cNvSpPr txBox="1"/>
          <p:nvPr/>
        </p:nvSpPr>
        <p:spPr>
          <a:xfrm>
            <a:off x="449133" y="904875"/>
            <a:ext cx="10696575" cy="785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Tools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extend chat 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completions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by allowing an assistant to invoke defined functions and other capabilities in the process of fulfilling a chat completions request. To use chat tools, start by defining a function tool.</a:t>
            </a:r>
            <a:endParaRPr lang="en-US" sz="16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0A3CA627-A5A9-BD6F-9108-40418A8A61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9708" y="2207176"/>
            <a:ext cx="2479474" cy="9619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ECD500A-390A-6ECE-DEEE-570A95741A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6054" y="2281999"/>
            <a:ext cx="4535605" cy="81531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5C2E3B1-0AB3-EA20-3687-5DC9C08991C0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719182" y="2688167"/>
            <a:ext cx="1826872" cy="1488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DFADB8E-CC6B-7023-8089-8F22CA9A2680}"/>
              </a:ext>
            </a:extLst>
          </p:cNvPr>
          <p:cNvCxnSpPr>
            <a:cxnSpLocks/>
          </p:cNvCxnSpPr>
          <p:nvPr/>
        </p:nvCxnSpPr>
        <p:spPr>
          <a:xfrm>
            <a:off x="6870870" y="3112007"/>
            <a:ext cx="0" cy="511444"/>
          </a:xfrm>
          <a:prstGeom prst="straightConnector1">
            <a:avLst/>
          </a:prstGeom>
          <a:ln w="6350" cap="sq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BC99C592-63A7-C31C-2A54-E89CBF5A6080}"/>
              </a:ext>
            </a:extLst>
          </p:cNvPr>
          <p:cNvSpPr txBox="1"/>
          <p:nvPr/>
        </p:nvSpPr>
        <p:spPr>
          <a:xfrm>
            <a:off x="1642732" y="1882306"/>
            <a:ext cx="2076450" cy="313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Function definition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B49C1D1-7030-9A70-0C06-5FD9F7C968C7}"/>
              </a:ext>
            </a:extLst>
          </p:cNvPr>
          <p:cNvSpPr txBox="1"/>
          <p:nvPr/>
        </p:nvSpPr>
        <p:spPr>
          <a:xfrm>
            <a:off x="7857326" y="3309519"/>
            <a:ext cx="2517105" cy="313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Chat Options definition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CF8143B-2347-365B-C25B-7322658C5F58}"/>
              </a:ext>
            </a:extLst>
          </p:cNvPr>
          <p:cNvSpPr txBox="1"/>
          <p:nvPr/>
        </p:nvSpPr>
        <p:spPr>
          <a:xfrm>
            <a:off x="8420275" y="1963585"/>
            <a:ext cx="1661384" cy="313932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1600" b="1" dirty="0">
                <a:solidFill>
                  <a:schemeClr val="accent1"/>
                </a:solidFill>
              </a:rPr>
              <a:t>Tool definition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241C6891-2658-8457-BD38-C31F354755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9808" y="3612985"/>
            <a:ext cx="5128098" cy="210591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521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OpenAI: Describe and Image with gpt-4o model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0E9F717-47CD-17A3-9F7E-9715EFA6DE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F81D5FB3-D507-B148-BB9F-0B8B6C504301}"/>
              </a:ext>
            </a:extLst>
          </p:cNvPr>
          <p:cNvSpPr txBox="1"/>
          <p:nvPr/>
        </p:nvSpPr>
        <p:spPr>
          <a:xfrm>
            <a:off x="3011557" y="5963956"/>
            <a:ext cx="86089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https://github.com/luiscoco/Azure_OpenAI_GPT-4o-How_to_descritbe_an_Image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FFA16179-C074-C8EE-C9CF-535F0719F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929239"/>
            <a:ext cx="11048999" cy="456505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We can provide an image in the </a:t>
            </a: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</a:rPr>
              <a:t>prompt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 when invoking the </a:t>
            </a:r>
            <a:r>
              <a:rPr lang="en-US" sz="1600" b="1" dirty="0">
                <a:solidFill>
                  <a:schemeClr val="accent1"/>
                </a:solidFill>
                <a:latin typeface="Segoe UI" panose="020B0502040204020203" pitchFamily="34" charset="0"/>
              </a:rPr>
              <a:t>gpt-4o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 model with the </a:t>
            </a:r>
            <a:r>
              <a:rPr lang="en-US" sz="1600" dirty="0">
                <a:solidFill>
                  <a:schemeClr val="accent1"/>
                </a:solidFill>
                <a:latin typeface="Segoe UI" panose="020B0502040204020203" pitchFamily="34" charset="0"/>
              </a:rPr>
              <a:t>CompleteChat</a:t>
            </a:r>
            <a:r>
              <a:rPr lang="en-US" sz="1600" dirty="0">
                <a:solidFill>
                  <a:srgbClr val="161616"/>
                </a:solidFill>
                <a:latin typeface="Segoe UI" panose="020B0502040204020203" pitchFamily="34" charset="0"/>
              </a:rPr>
              <a:t> function</a:t>
            </a:r>
            <a:endParaRPr lang="en-US" sz="1600" dirty="0"/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BC6AEB1D-3CD5-33C7-1CA9-9E36A98B8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499" y="1438122"/>
            <a:ext cx="8357210" cy="45174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441C970-D92A-9747-BA93-F34D2E4DE5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1770" y="1942779"/>
            <a:ext cx="6349448" cy="26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3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Azure OpenAI: Create an Image with DALL-E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497" y="974655"/>
            <a:ext cx="7608404" cy="440717"/>
          </a:xfrm>
        </p:spPr>
        <p:txBody>
          <a:bodyPr>
            <a:normAutofit/>
          </a:bodyPr>
          <a:lstStyle/>
          <a:p>
            <a:pPr lvl="1" algn="just"/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OpenAI's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DALL-E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models generate images based on user-provided text prompts</a:t>
            </a:r>
            <a:endParaRPr lang="en-US" sz="1600" dirty="0"/>
          </a:p>
          <a:p>
            <a:pPr lvl="1" algn="just"/>
            <a:endParaRPr lang="en-US" sz="1600" dirty="0"/>
          </a:p>
          <a:p>
            <a:pPr lvl="1" algn="just"/>
            <a:endParaRPr lang="en-U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D69411B-1283-877A-0A32-F143A84B2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41EA4613-8433-4A74-AC87-45CBB23CE12F}"/>
              </a:ext>
            </a:extLst>
          </p:cNvPr>
          <p:cNvSpPr txBox="1"/>
          <p:nvPr/>
        </p:nvSpPr>
        <p:spPr>
          <a:xfrm>
            <a:off x="3005633" y="5970262"/>
            <a:ext cx="84283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https://github.com/luiscoco/Azure_OpenAI-DALL_E_3-How_to_create_an_image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C9B6482-F9E3-7621-6395-CAF195816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675" y="1286222"/>
            <a:ext cx="7774585" cy="4437381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CDB821B-7C6F-5F9B-F8F1-16FDE5552C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8209" y="2395094"/>
            <a:ext cx="5973009" cy="22196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3483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518916"/>
          </a:xfrm>
        </p:spPr>
        <p:txBody>
          <a:bodyPr>
            <a:normAutofit/>
          </a:bodyPr>
          <a:lstStyle/>
          <a:p>
            <a:r>
              <a:rPr lang="en-US" dirty="0"/>
              <a:t>Azure OpenAI: Speech to Text with Whisper model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499" y="981424"/>
            <a:ext cx="9973284" cy="789010"/>
          </a:xfrm>
        </p:spPr>
        <p:txBody>
          <a:bodyPr>
            <a:normAutofit lnSpcReduction="10000"/>
          </a:bodyPr>
          <a:lstStyle/>
          <a:p>
            <a:pPr lvl="1" algn="just">
              <a:lnSpc>
                <a:spcPct val="170000"/>
              </a:lnSpc>
            </a:pP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The </a:t>
            </a:r>
            <a:r>
              <a:rPr lang="en-U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Whisper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model can 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transcribe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human speech in numerous languages, and it can also </a:t>
            </a:r>
            <a:r>
              <a:rPr lang="en-US" sz="1600" b="0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translate</a:t>
            </a:r>
            <a:r>
              <a:rPr lang="en-US" sz="1600" b="0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 other languages into English.</a:t>
            </a:r>
            <a:endParaRPr lang="en-US" sz="1600" dirty="0"/>
          </a:p>
          <a:p>
            <a:pPr lvl="1" algn="just">
              <a:lnSpc>
                <a:spcPct val="170000"/>
              </a:lnSpc>
            </a:pPr>
            <a:endParaRPr lang="en-US" sz="1600" dirty="0"/>
          </a:p>
          <a:p>
            <a:pPr lvl="1" algn="just">
              <a:lnSpc>
                <a:spcPct val="170000"/>
              </a:lnSpc>
            </a:pPr>
            <a:endParaRPr lang="en-US" sz="1600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00019CC-B32D-1903-A48D-7FDDA5C42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DBF7F6A-93EF-F138-6B10-FFFDD3880850}"/>
              </a:ext>
            </a:extLst>
          </p:cNvPr>
          <p:cNvSpPr txBox="1"/>
          <p:nvPr/>
        </p:nvSpPr>
        <p:spPr>
          <a:xfrm>
            <a:off x="3121240" y="6017086"/>
            <a:ext cx="76962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https://github.com/luiscoco/Azure_OpenAI-WhisperModel-Read_a_Text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B88E6D90-A495-4BA0-90A6-A4750DF18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0826" y="1805012"/>
            <a:ext cx="7086608" cy="421207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50372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624357"/>
          </a:xfrm>
        </p:spPr>
        <p:txBody>
          <a:bodyPr>
            <a:normAutofit/>
          </a:bodyPr>
          <a:lstStyle/>
          <a:p>
            <a:r>
              <a:rPr lang="en-US" dirty="0"/>
              <a:t>Azure OpenAI: </a:t>
            </a:r>
            <a:r>
              <a:rPr lang="es-ES" dirty="0"/>
              <a:t>Read a Text with tts model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4116D-FA59-45A1-0AE7-5AA1ED58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57E3021F-1C15-7CB1-4287-7BB7B92F2763}"/>
              </a:ext>
            </a:extLst>
          </p:cNvPr>
          <p:cNvSpPr txBox="1"/>
          <p:nvPr/>
        </p:nvSpPr>
        <p:spPr>
          <a:xfrm>
            <a:off x="3595625" y="6044966"/>
            <a:ext cx="63098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https://github.com/luiscoco/Azure_OpenAI-tts-TextToSpeech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08E09A9-01D8-3F1D-E5CE-AAADA8FE9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200" y="1008850"/>
            <a:ext cx="7315200" cy="49542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63324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FF01DB6-FFA0-4F5E-AA4F-188CAB3D1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8892606"/>
              </p:ext>
            </p:extLst>
          </p:nvPr>
        </p:nvGraphicFramePr>
        <p:xfrm>
          <a:off x="571500" y="1332444"/>
          <a:ext cx="10312099" cy="4193112"/>
        </p:xfrm>
        <a:graphic>
          <a:graphicData uri="http://schemas.openxmlformats.org/drawingml/2006/table">
            <a:tbl>
              <a:tblPr firstRow="1" bandRow="1"/>
              <a:tblGrid>
                <a:gridCol w="7216140">
                  <a:extLst>
                    <a:ext uri="{9D8B030D-6E8A-4147-A177-3AD203B41FA5}">
                      <a16:colId xmlns:a16="http://schemas.microsoft.com/office/drawing/2014/main" val="366164871"/>
                    </a:ext>
                  </a:extLst>
                </a:gridCol>
                <a:gridCol w="3095959">
                  <a:extLst>
                    <a:ext uri="{9D8B030D-6E8A-4147-A177-3AD203B41FA5}">
                      <a16:colId xmlns:a16="http://schemas.microsoft.com/office/drawing/2014/main" val="3793889646"/>
                    </a:ext>
                  </a:extLst>
                </a:gridCol>
              </a:tblGrid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Topic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00554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What is </a:t>
                      </a: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Azure OpenAI</a:t>
                      </a:r>
                      <a:r>
                        <a:rPr lang="en-US" sz="2000" b="0" dirty="0"/>
                        <a:t>?</a:t>
                      </a: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2113994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" sz="2000" b="1" dirty="0">
                          <a:solidFill>
                            <a:schemeClr val="accent1"/>
                          </a:solidFill>
                        </a:rPr>
                        <a:t>AI Models</a:t>
                      </a:r>
                      <a:endParaRPr kumimoji="0" lang="en-US" sz="20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722705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How to provision Azure OpenAI in Azure Portal</a:t>
                      </a:r>
                      <a:endParaRPr lang="en-US" sz="2000" b="0" dirty="0"/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Azure.AI.OpenAI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799442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Demos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98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7417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99" y="371379"/>
            <a:ext cx="11807313" cy="93187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Azure OpenAI: </a:t>
            </a:r>
            <a:r>
              <a:rPr lang="es-ES" dirty="0"/>
              <a:t>Realtime Speech with </a:t>
            </a:r>
            <a:br>
              <a:rPr lang="es-ES" dirty="0"/>
            </a:br>
            <a:r>
              <a:rPr lang="es-ES" dirty="0"/>
              <a:t>                          gpt-4o-realtime-preview model</a:t>
            </a:r>
            <a:endParaRPr lang="en-US" dirty="0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F74116D-FA59-45A1-0AE7-5AA1ED587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9E40179-A946-94B2-4368-901BAF92914B}"/>
              </a:ext>
            </a:extLst>
          </p:cNvPr>
          <p:cNvSpPr txBox="1"/>
          <p:nvPr/>
        </p:nvSpPr>
        <p:spPr>
          <a:xfrm>
            <a:off x="2828787" y="6006404"/>
            <a:ext cx="86745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https://learn.microsoft.com/en-us/azure/ai-services/openai/realtime-audio-quickstart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5FAB6D94-1D11-4766-D7F9-911B6C31C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2499" y="1457331"/>
            <a:ext cx="8357073" cy="44765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198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Microsoft Semantic Kernel?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571499" y="1123817"/>
            <a:ext cx="11048999" cy="2496444"/>
          </a:xfrm>
        </p:spPr>
        <p:txBody>
          <a:bodyPr>
            <a:normAutofit/>
          </a:bodyPr>
          <a:lstStyle/>
          <a:p>
            <a:pPr lvl="1" algn="just">
              <a:lnSpc>
                <a:spcPct val="150000"/>
              </a:lnSpc>
            </a:pP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Semantic Kernel (SK)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is a lightweight 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SDK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 enabling integration of AI 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Large Language Models (LLMs) 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with conventional programming languages. </a:t>
            </a:r>
            <a:endParaRPr lang="en-US" sz="1600" dirty="0">
              <a:solidFill>
                <a:srgbClr val="242424"/>
              </a:solidFill>
              <a:latin typeface="Segoe UI" panose="020B0502040204020203" pitchFamily="34" charset="0"/>
            </a:endParaRPr>
          </a:p>
          <a:p>
            <a:pPr lvl="1" algn="just">
              <a:lnSpc>
                <a:spcPct val="150000"/>
              </a:lnSpc>
            </a:pP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The SK extensible programming model combines natural language 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semantic functions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traditional code 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native functions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n-US" sz="1600" b="1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embeddings-based memory</a:t>
            </a:r>
            <a:r>
              <a:rPr lang="en-U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 unlocking new potential and adding value to applications with AI</a:t>
            </a:r>
            <a:endParaRPr lang="en-US" sz="1600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6051AD9-C2CA-1FD8-0890-8B717F2B476C}"/>
              </a:ext>
            </a:extLst>
          </p:cNvPr>
          <p:cNvSpPr txBox="1"/>
          <p:nvPr/>
        </p:nvSpPr>
        <p:spPr>
          <a:xfrm>
            <a:off x="4312671" y="6017087"/>
            <a:ext cx="371045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https://github.com/microsoft/semantic-kernel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3F246EF-638B-F94E-EDD4-2847C4F4D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5018" y="2867439"/>
            <a:ext cx="6341960" cy="3176466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F7382BE-E22A-84A3-5F25-2D72B3FC6D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00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608355"/>
          </a:xfrm>
        </p:spPr>
        <p:txBody>
          <a:bodyPr>
            <a:normAutofit/>
          </a:bodyPr>
          <a:lstStyle/>
          <a:p>
            <a:r>
              <a:rPr lang="en-US" dirty="0"/>
              <a:t>Semantic Kernel: build Kernel and invoke ChatCompletion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CAEEB37-4002-6B5E-ACF0-D6A5449012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96E78B4-6B2F-E178-7804-0F6EF929F86D}"/>
              </a:ext>
            </a:extLst>
          </p:cNvPr>
          <p:cNvSpPr txBox="1"/>
          <p:nvPr/>
        </p:nvSpPr>
        <p:spPr>
          <a:xfrm>
            <a:off x="629868" y="2987819"/>
            <a:ext cx="3229076" cy="311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https://platform.openai.com/api-keys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889ACB1-D87C-CE98-22A3-D381AB5A94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9430" y="1238261"/>
            <a:ext cx="3142996" cy="17269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323596C-0BE3-B4BC-7DA2-9CDF0D0B4A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8623" y="1196728"/>
            <a:ext cx="3229076" cy="211231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E9FCDB7-8294-0ECD-2E72-08571059A3DA}"/>
              </a:ext>
            </a:extLst>
          </p:cNvPr>
          <p:cNvSpPr txBox="1"/>
          <p:nvPr/>
        </p:nvSpPr>
        <p:spPr>
          <a:xfrm>
            <a:off x="571500" y="898111"/>
            <a:ext cx="196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OpenAI</a:t>
            </a:r>
            <a:r>
              <a:rPr lang="en-US" sz="2000" dirty="0"/>
              <a:t> service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8CB3F91-C518-A0D3-60EA-62847D06209F}"/>
              </a:ext>
            </a:extLst>
          </p:cNvPr>
          <p:cNvSpPr txBox="1"/>
          <p:nvPr/>
        </p:nvSpPr>
        <p:spPr>
          <a:xfrm>
            <a:off x="3858944" y="885623"/>
            <a:ext cx="278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Azure OpenAI</a:t>
            </a:r>
            <a:r>
              <a:rPr lang="en-US" sz="2000" dirty="0"/>
              <a:t> service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341526E-D31E-D618-0CC9-0DB2DBD4C7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9430" y="3351176"/>
            <a:ext cx="8977462" cy="270941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CB41696-ED11-B4C8-2992-DED7F213F0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18623" y="1903885"/>
            <a:ext cx="8410575" cy="101917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F4CEC1F-3182-979F-505D-CF6B8420EF69}"/>
              </a:ext>
            </a:extLst>
          </p:cNvPr>
          <p:cNvSpPr txBox="1"/>
          <p:nvPr/>
        </p:nvSpPr>
        <p:spPr>
          <a:xfrm>
            <a:off x="1780567" y="6060590"/>
            <a:ext cx="731479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https://github.com/luiscoco/Curso_Aprende_Blazor-MicrosoftSemanticKernel-GetStart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41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64E33-D26A-C210-2A97-AA887920A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83704E-C31B-BE95-1BAA-6E1D936428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608355"/>
          </a:xfrm>
        </p:spPr>
        <p:txBody>
          <a:bodyPr>
            <a:normAutofit/>
          </a:bodyPr>
          <a:lstStyle/>
          <a:p>
            <a:r>
              <a:rPr lang="en-US" dirty="0"/>
              <a:t>Semantic Kernel: Logging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BE00484-0F55-D87B-D0D1-30E3EE2C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D2DC7E5-C038-60B2-FED1-3894A1B4EB46}"/>
              </a:ext>
            </a:extLst>
          </p:cNvPr>
          <p:cNvSpPr txBox="1"/>
          <p:nvPr/>
        </p:nvSpPr>
        <p:spPr>
          <a:xfrm>
            <a:off x="571500" y="1263086"/>
            <a:ext cx="2787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n-US" sz="2000" b="1" dirty="0">
                <a:solidFill>
                  <a:schemeClr val="accent1"/>
                </a:solidFill>
              </a:rPr>
              <a:t>Azure OpenAI</a:t>
            </a:r>
            <a:r>
              <a:rPr lang="en-US" sz="2000" dirty="0"/>
              <a:t> service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FFE46D-1B54-C0E0-9D3A-810F1A94B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497" y="1739288"/>
            <a:ext cx="11049000" cy="32198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E2DF742-3D45-04AD-6ADE-D14D298E1770}"/>
              </a:ext>
            </a:extLst>
          </p:cNvPr>
          <p:cNvSpPr txBox="1"/>
          <p:nvPr/>
        </p:nvSpPr>
        <p:spPr>
          <a:xfrm>
            <a:off x="2139272" y="4959140"/>
            <a:ext cx="6907452" cy="3132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https://github.com/luiscoco/Curso_Aprende_Blazor-MicrosoftSemanticKernel-Logging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81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478541"/>
          </a:xfrm>
        </p:spPr>
        <p:txBody>
          <a:bodyPr>
            <a:normAutofit/>
          </a:bodyPr>
          <a:lstStyle/>
          <a:p>
            <a:r>
              <a:rPr lang="en-US" dirty="0"/>
              <a:t>Semantic Kernel: Templated Prompt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1CFC43F-E15A-C6D2-6849-E6B8CA9F7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4C2C97-B614-FBE4-9016-4D8AA2577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0" y="1252537"/>
            <a:ext cx="10782300" cy="43529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3164A5B-4144-2D1D-A411-46A75F0680FC}"/>
              </a:ext>
            </a:extLst>
          </p:cNvPr>
          <p:cNvSpPr txBox="1"/>
          <p:nvPr/>
        </p:nvSpPr>
        <p:spPr>
          <a:xfrm>
            <a:off x="2623428" y="5605462"/>
            <a:ext cx="69451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https://github.com/luiscoco/Curso_Aprende_Blazor-MicrosoftSemanticKernel-GetStart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684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459085"/>
          </a:xfrm>
        </p:spPr>
        <p:txBody>
          <a:bodyPr>
            <a:normAutofit/>
          </a:bodyPr>
          <a:lstStyle/>
          <a:p>
            <a:r>
              <a:rPr lang="en-US" dirty="0"/>
              <a:t>Semantic Kernel: Plugin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85F3653-258E-C1CD-5CB4-7DD28B5F5D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E4366D1-943E-205C-BD0E-931D2FF98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971" y="992221"/>
            <a:ext cx="9263972" cy="5128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4E8B587-2275-2B7A-CEFE-5063CAA32E3A}"/>
              </a:ext>
            </a:extLst>
          </p:cNvPr>
          <p:cNvSpPr txBox="1"/>
          <p:nvPr/>
        </p:nvSpPr>
        <p:spPr>
          <a:xfrm>
            <a:off x="2417323" y="6062603"/>
            <a:ext cx="76313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https://github.com/luiscoco/Curso_Aprende_Blazor-MicrosoftSemanticKernel-Plugin-Sample1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43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37610-BC27-DCDE-2DAD-C83E05771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B48B7-9F53-9DD8-2140-B4B17D46F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828" y="350747"/>
            <a:ext cx="11049000" cy="459085"/>
          </a:xfrm>
        </p:spPr>
        <p:txBody>
          <a:bodyPr>
            <a:normAutofit/>
          </a:bodyPr>
          <a:lstStyle/>
          <a:p>
            <a:r>
              <a:rPr lang="en-US" dirty="0"/>
              <a:t>Semantic Kernel: Chatbot with Ollama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B151F1B-FC82-867D-D4FA-816938483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3734" y="161609"/>
            <a:ext cx="733527" cy="7430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18CFA7-E203-CDBF-4BB7-6F2B313BAFC3}"/>
              </a:ext>
            </a:extLst>
          </p:cNvPr>
          <p:cNvSpPr txBox="1"/>
          <p:nvPr/>
        </p:nvSpPr>
        <p:spPr>
          <a:xfrm>
            <a:off x="291828" y="891957"/>
            <a:ext cx="5685124" cy="51706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Microsoft.SemanticKernel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System;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System.ClientModel.Primitives;</a:t>
            </a: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endpoint =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Uri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"http://localhost:11434"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modelId = 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"phi3:latest"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#pragma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warning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disable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SKEXP0010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kernelBuilder =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Kernel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.CreateBuilder()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.AddVolatileVectorStore()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.AddOpenAIChatCompletion(modelId: modelId, apiKey: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null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endpoint: endpoint);</a:t>
            </a:r>
          </a:p>
          <a:p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#pragma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warning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80808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restore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SKEXP0010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kernel = kernelBuilder.Build();</a:t>
            </a: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skPrompt = </a:t>
            </a:r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@"</a:t>
            </a: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JamicanFoodBot can give you recommendations on Jamaican Food cuisine and recipes.</a:t>
            </a: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It can give explicit instructions on how to cook these dishes. It will provide you ingredients, measurements, and cook time.</a:t>
            </a:r>
          </a:p>
          <a:p>
            <a:endParaRPr lang="en-US" sz="1100" dirty="0">
              <a:solidFill>
                <a:srgbClr val="8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{{ $history }}</a:t>
            </a: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User: {{ $userInput }}</a:t>
            </a:r>
          </a:p>
          <a:p>
            <a:r>
              <a:rPr lang="en-US" sz="1100" dirty="0">
                <a:solidFill>
                  <a:srgbClr val="8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JamicanFoodBot:"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endParaRPr lang="en-US" sz="1100" dirty="0">
              <a:solidFill>
                <a:srgbClr val="0000FF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chatFunction = kernel.CreateFunctionFromPrompt(skPrompt);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history = 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arguments =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new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KernelArguments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ascadia Mono" panose="020B06090200000200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[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"history"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history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};</a:t>
            </a:r>
            <a:endParaRPr lang="en-US" sz="9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1AC0B-C196-A4B4-B253-F7CD781B7121}"/>
              </a:ext>
            </a:extLst>
          </p:cNvPr>
          <p:cNvSpPr txBox="1"/>
          <p:nvPr/>
        </p:nvSpPr>
        <p:spPr>
          <a:xfrm>
            <a:off x="6096000" y="1315150"/>
            <a:ext cx="5814886" cy="43242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while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true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</a:t>
            </a:r>
          </a:p>
          <a:p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"Tell me what kind of food you are in the mood for: 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userInput =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.ReadLine();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if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(userInput.Equals(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"quit"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,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StringComparison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.OrdinalIgnoreCase))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"Goodbye!"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break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arguments[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"userInput"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userInput;</a:t>
            </a:r>
          </a:p>
          <a:p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"JamaicanFoodBot: 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await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foreach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(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var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chunk </a:t>
            </a:r>
            <a:r>
              <a:rPr lang="en-US" sz="1100" dirty="0">
                <a:solidFill>
                  <a:srgbClr val="0000F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in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kernel.InvokeStreamingAsync(chatFunction, arguments))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{</a:t>
            </a:r>
          </a:p>
          <a:p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.Write(chunk);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    history += chunk;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}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history += 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$"</a:t>
            </a:r>
            <a:r>
              <a:rPr lang="en-US" sz="1100" dirty="0">
                <a:solidFill>
                  <a:srgbClr val="9E5B7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User: 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{userInput}</a:t>
            </a:r>
            <a:r>
              <a:rPr lang="en-US" sz="1100" dirty="0">
                <a:solidFill>
                  <a:srgbClr val="9E5B71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\n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arguments[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"history"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] = history;</a:t>
            </a:r>
          </a:p>
          <a:p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.WriteLine(); 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.WriteLine(</a:t>
            </a:r>
            <a:r>
              <a:rPr lang="en-US" sz="1100" dirty="0">
                <a:solidFill>
                  <a:srgbClr val="A31515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"Conversation history:"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    </a:t>
            </a:r>
            <a:r>
              <a:rPr lang="en-US" sz="1100" dirty="0">
                <a:solidFill>
                  <a:srgbClr val="2B91AF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Console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.WriteLine(history);</a:t>
            </a: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ascadia Mono" panose="020B0609020000020004" pitchFamily="49" charset="0"/>
              </a:rPr>
              <a:t>}</a:t>
            </a:r>
            <a:endParaRPr lang="en-US" sz="1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547E51-BC5E-59B3-4C7A-7922CFCBB224}"/>
              </a:ext>
            </a:extLst>
          </p:cNvPr>
          <p:cNvSpPr txBox="1"/>
          <p:nvPr/>
        </p:nvSpPr>
        <p:spPr>
          <a:xfrm>
            <a:off x="2418512" y="6062603"/>
            <a:ext cx="75930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https://github.com/luiscoco/Curso_Aprende_Blazor-MicrosoftSemanticKernel-Chatbot_Ollama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4878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is Microsoft.Extensions.AI?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52943CF-9B6B-CC29-B01A-C31658ED51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" y="2229844"/>
            <a:ext cx="6098162" cy="2968417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E328CC09-7198-A953-079E-7369A3CCE311}"/>
              </a:ext>
            </a:extLst>
          </p:cNvPr>
          <p:cNvSpPr txBox="1"/>
          <p:nvPr/>
        </p:nvSpPr>
        <p:spPr>
          <a:xfrm>
            <a:off x="452229" y="1048481"/>
            <a:ext cx="11613876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/>
              <a:t>These libraries provide a unified layer of C# common abstractions and standard middleware implementation for interacting with AI services</a:t>
            </a:r>
            <a:endParaRPr lang="es-ES" sz="1600" dirty="0"/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2AAD7386-F088-25A0-CBCB-246BE71C9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653" y="1553923"/>
            <a:ext cx="5966526" cy="3835200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D6EA4837-9E83-503B-410E-59549F656D60}"/>
              </a:ext>
            </a:extLst>
          </p:cNvPr>
          <p:cNvSpPr txBox="1"/>
          <p:nvPr/>
        </p:nvSpPr>
        <p:spPr>
          <a:xfrm>
            <a:off x="2526936" y="5987914"/>
            <a:ext cx="86089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https://devblogs.microsoft.com/dotnet/introducing-microsoft-extensions-ai-preview</a:t>
            </a:r>
            <a:endParaRPr lang="es-E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659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Microsoft.Extensions.AI: Azure AI Inference (Github Models)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21F6368B-3031-5606-3583-EB1572A69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934" y="1428803"/>
            <a:ext cx="5967099" cy="22543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4BE6AA6-9C15-3591-6289-D81651C405E0}"/>
              </a:ext>
            </a:extLst>
          </p:cNvPr>
          <p:cNvSpPr txBox="1"/>
          <p:nvPr/>
        </p:nvSpPr>
        <p:spPr>
          <a:xfrm>
            <a:off x="4379206" y="6017087"/>
            <a:ext cx="37254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https://github.com/marketplace/models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0DC57E8-4679-21FF-AF63-E2511AEB797B}"/>
              </a:ext>
            </a:extLst>
          </p:cNvPr>
          <p:cNvSpPr txBox="1"/>
          <p:nvPr/>
        </p:nvSpPr>
        <p:spPr>
          <a:xfrm>
            <a:off x="2666394" y="1006938"/>
            <a:ext cx="73066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Install the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Microsoft.Extensions.AI.AzureAIInference</a:t>
            </a:r>
            <a:r>
              <a:rPr lang="es-E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NuGet package</a:t>
            </a:r>
            <a:endParaRPr lang="es-E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6F4399-0969-775A-8FA2-D42E194D6D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783" y="3795809"/>
            <a:ext cx="6096000" cy="19686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2E4C6C-FCB9-D208-BF33-02E50A0E6080}"/>
              </a:ext>
            </a:extLst>
          </p:cNvPr>
          <p:cNvSpPr txBox="1"/>
          <p:nvPr/>
        </p:nvSpPr>
        <p:spPr>
          <a:xfrm>
            <a:off x="2934934" y="5764499"/>
            <a:ext cx="63221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https://github.com/luiscoco/microsoft-extensions-ai-github_ai_model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475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59560"/>
          </a:xfrm>
        </p:spPr>
        <p:txBody>
          <a:bodyPr>
            <a:normAutofit/>
          </a:bodyPr>
          <a:lstStyle/>
          <a:p>
            <a:r>
              <a:rPr lang="en-US" dirty="0"/>
              <a:t>Microsoft.Extensions.AI: OpenAI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3BFE5DE-8327-D2A6-189D-C4DF004A2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4934" y="1365044"/>
            <a:ext cx="5537313" cy="173915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B6A2CCF4-6220-BA2B-4A2D-5E5999AE8EAB}"/>
              </a:ext>
            </a:extLst>
          </p:cNvPr>
          <p:cNvSpPr txBox="1"/>
          <p:nvPr/>
        </p:nvSpPr>
        <p:spPr>
          <a:xfrm>
            <a:off x="1529180" y="5986309"/>
            <a:ext cx="34526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https://platform.openai.com/api-keys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66BD2D6-E8B5-8385-E2BD-356F483FC88E}"/>
              </a:ext>
            </a:extLst>
          </p:cNvPr>
          <p:cNvSpPr txBox="1"/>
          <p:nvPr/>
        </p:nvSpPr>
        <p:spPr>
          <a:xfrm>
            <a:off x="2954934" y="943840"/>
            <a:ext cx="642730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Install the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Microsoft.Extensions.AI.OpenAI</a:t>
            </a:r>
            <a:r>
              <a:rPr lang="es-E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NuGet package</a:t>
            </a:r>
            <a:endParaRPr lang="es-E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53144B-B2A3-A6C7-4220-6C89A58A34EA}"/>
              </a:ext>
            </a:extLst>
          </p:cNvPr>
          <p:cNvSpPr txBox="1"/>
          <p:nvPr/>
        </p:nvSpPr>
        <p:spPr>
          <a:xfrm>
            <a:off x="5103463" y="5975197"/>
            <a:ext cx="55593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https://github.com/luiscoco/microsoft-extensions-ai-OpenAI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0A931-55DE-A9C4-1AE5-F19D000CD9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5097" y="3193897"/>
            <a:ext cx="8248650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60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EEF55C3-E135-5984-87FD-59D0BDA494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5717141"/>
              </p:ext>
            </p:extLst>
          </p:nvPr>
        </p:nvGraphicFramePr>
        <p:xfrm>
          <a:off x="571500" y="1332444"/>
          <a:ext cx="10312099" cy="4193112"/>
        </p:xfrm>
        <a:graphic>
          <a:graphicData uri="http://schemas.openxmlformats.org/drawingml/2006/table">
            <a:tbl>
              <a:tblPr firstRow="1" bandRow="1"/>
              <a:tblGrid>
                <a:gridCol w="7216140">
                  <a:extLst>
                    <a:ext uri="{9D8B030D-6E8A-4147-A177-3AD203B41FA5}">
                      <a16:colId xmlns:a16="http://schemas.microsoft.com/office/drawing/2014/main" val="366164871"/>
                    </a:ext>
                  </a:extLst>
                </a:gridCol>
                <a:gridCol w="3095959">
                  <a:extLst>
                    <a:ext uri="{9D8B030D-6E8A-4147-A177-3AD203B41FA5}">
                      <a16:colId xmlns:a16="http://schemas.microsoft.com/office/drawing/2014/main" val="3793889646"/>
                    </a:ext>
                  </a:extLst>
                </a:gridCol>
              </a:tblGrid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Topic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00554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What is Microsoft </a:t>
                      </a: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Semantic Kernel</a:t>
                      </a:r>
                      <a:r>
                        <a:rPr lang="en-US" sz="2000" b="0" dirty="0"/>
                        <a:t>?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2113994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Nuget Packages</a:t>
                      </a:r>
                      <a:endParaRPr lang="en-US" sz="2000" b="0" dirty="0"/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722705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Demos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What is </a:t>
                      </a: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Microsoft.Extensions.AI</a:t>
                      </a:r>
                      <a:r>
                        <a:rPr lang="en-US" sz="2000" dirty="0"/>
                        <a:t>?</a:t>
                      </a: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799442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Demos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98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5163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11049000" cy="669499"/>
          </a:xfrm>
        </p:spPr>
        <p:txBody>
          <a:bodyPr>
            <a:normAutofit/>
          </a:bodyPr>
          <a:lstStyle/>
          <a:p>
            <a:r>
              <a:rPr lang="en-US" dirty="0"/>
              <a:t>Microsoft.Extensions.AI: Azure OpenAI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1F041C8-054A-AB5C-8774-C100F27C3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037" y="1387301"/>
            <a:ext cx="5505856" cy="21366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7933225-19E5-37AD-0CE2-DCA01D055166}"/>
              </a:ext>
            </a:extLst>
          </p:cNvPr>
          <p:cNvSpPr txBox="1"/>
          <p:nvPr/>
        </p:nvSpPr>
        <p:spPr>
          <a:xfrm>
            <a:off x="1801097" y="996034"/>
            <a:ext cx="934680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Install the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Microsoft.Extensions.AI.OpenAI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Azure.AI.OpenAI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, and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Azure.Identity</a:t>
            </a:r>
            <a:r>
              <a:rPr lang="es-E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NuGet packages</a:t>
            </a:r>
            <a:endParaRPr lang="es-E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035633-A792-BF89-2387-8B38BFE823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8604" y="3612650"/>
            <a:ext cx="9234792" cy="247749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7FAF750-0333-06E1-9FA3-5C23046F1347}"/>
              </a:ext>
            </a:extLst>
          </p:cNvPr>
          <p:cNvSpPr txBox="1"/>
          <p:nvPr/>
        </p:nvSpPr>
        <p:spPr>
          <a:xfrm>
            <a:off x="3054487" y="6043388"/>
            <a:ext cx="5330755" cy="310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https://github.com/luiscoco/microsoft-extensions-ai-AzureOpenAI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21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6"/>
            <a:ext cx="6025945" cy="669499"/>
          </a:xfrm>
        </p:spPr>
        <p:txBody>
          <a:bodyPr>
            <a:normAutofit/>
          </a:bodyPr>
          <a:lstStyle/>
          <a:p>
            <a:r>
              <a:rPr lang="en-US" dirty="0"/>
              <a:t>Microsoft.Extensions.AI: Ollama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DAE6A4-9D37-045D-5A2A-6180552D8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078" y="1387301"/>
            <a:ext cx="6079252" cy="1589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80071F4F-8330-CDE8-CB12-BDD645C98C93}"/>
              </a:ext>
            </a:extLst>
          </p:cNvPr>
          <p:cNvSpPr txBox="1"/>
          <p:nvPr/>
        </p:nvSpPr>
        <p:spPr>
          <a:xfrm>
            <a:off x="3067585" y="1017970"/>
            <a:ext cx="63088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Install the </a:t>
            </a:r>
            <a:r>
              <a:rPr lang="es-ES" sz="1600" b="1" i="0" u="sng" dirty="0">
                <a:solidFill>
                  <a:schemeClr val="accent1"/>
                </a:solidFill>
                <a:effectLst/>
                <a:latin typeface="Segoe UI" panose="020B0502040204020203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Microsoft.Extensions.AI.Ollama</a:t>
            </a:r>
            <a:r>
              <a:rPr lang="es-ES" sz="1600" b="1" i="0" dirty="0">
                <a:solidFill>
                  <a:schemeClr val="accent1"/>
                </a:solidFill>
                <a:effectLst/>
                <a:latin typeface="Segoe UI" panose="020B0502040204020203" pitchFamily="34" charset="0"/>
              </a:rPr>
              <a:t> </a:t>
            </a:r>
            <a:r>
              <a:rPr lang="es-ES" sz="1600" b="0" i="0" dirty="0">
                <a:solidFill>
                  <a:srgbClr val="242424"/>
                </a:solidFill>
                <a:effectLst/>
                <a:latin typeface="Segoe UI" panose="020B0502040204020203" pitchFamily="34" charset="0"/>
              </a:rPr>
              <a:t>NuGet package</a:t>
            </a:r>
            <a:endParaRPr lang="es-E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770DAB-FE81-D896-4100-6FDA3EE5A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105" y="3083668"/>
            <a:ext cx="10379790" cy="29334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EA1AD6-2DBF-2B0B-17B2-62A6CC1FD926}"/>
              </a:ext>
            </a:extLst>
          </p:cNvPr>
          <p:cNvSpPr txBox="1"/>
          <p:nvPr/>
        </p:nvSpPr>
        <p:spPr>
          <a:xfrm>
            <a:off x="3695977" y="6017087"/>
            <a:ext cx="54674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https://github.com/luiscoco/microsoft-extensions-ai-Ollama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930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6F00CB-8CBE-9609-2E60-C772567B76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8AAA8-BBB4-88EB-F94B-7D090F58D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315700" cy="429242"/>
          </a:xfrm>
        </p:spPr>
        <p:txBody>
          <a:bodyPr>
            <a:normAutofit/>
          </a:bodyPr>
          <a:lstStyle/>
          <a:p>
            <a:r>
              <a:rPr lang="en-US" dirty="0"/>
              <a:t>Microsoft.Extensions.AI: Blazor Web App with Ollama Chatbot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8CE286-4288-176C-BC1B-6DA6F057946B}"/>
              </a:ext>
            </a:extLst>
          </p:cNvPr>
          <p:cNvSpPr txBox="1"/>
          <p:nvPr/>
        </p:nvSpPr>
        <p:spPr>
          <a:xfrm>
            <a:off x="2310318" y="5986310"/>
            <a:ext cx="82928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https://github.com/luiscoco/microsoft-extensions-ai-sample-BlazorAIChatBot_with_Ollama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D05F40-0986-90CC-1C58-4AA5F690D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925" y="1129648"/>
            <a:ext cx="5504075" cy="468939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8CD7BAE-0686-FAF4-177C-CF986AB9A1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6859" y="1129648"/>
            <a:ext cx="5373641" cy="468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859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sz="3333" dirty="0"/>
              <a:t>OpenAI .NET API library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E23278-CD62-4038-43F4-58F3FDE82391}"/>
              </a:ext>
            </a:extLst>
          </p:cNvPr>
          <p:cNvSpPr txBox="1"/>
          <p:nvPr/>
        </p:nvSpPr>
        <p:spPr>
          <a:xfrm>
            <a:off x="571500" y="975835"/>
            <a:ext cx="456093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The official .NET library for the OpenAI API</a:t>
            </a:r>
            <a:endParaRPr lang="es-ES" sz="1600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9CA819F-98CD-BCF7-CF3D-9A4A8589F884}"/>
              </a:ext>
            </a:extLst>
          </p:cNvPr>
          <p:cNvSpPr txBox="1"/>
          <p:nvPr/>
        </p:nvSpPr>
        <p:spPr>
          <a:xfrm>
            <a:off x="2894410" y="5686447"/>
            <a:ext cx="4235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https://github.com/openai/openai-dotnet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77BD346E-45F8-65D7-2371-8E75D5FD67F2}"/>
              </a:ext>
            </a:extLst>
          </p:cNvPr>
          <p:cNvSpPr txBox="1"/>
          <p:nvPr/>
        </p:nvSpPr>
        <p:spPr>
          <a:xfrm>
            <a:off x="6254018" y="5669268"/>
            <a:ext cx="43237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https://www.nuget.org/packages/OpenAI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9A3FF4A-CCB2-A8DE-2608-B782308C3855}"/>
              </a:ext>
            </a:extLst>
          </p:cNvPr>
          <p:cNvSpPr txBox="1"/>
          <p:nvPr/>
        </p:nvSpPr>
        <p:spPr>
          <a:xfrm>
            <a:off x="3352798" y="6004205"/>
            <a:ext cx="70669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https://github.com/openai/openai-openapi/blob/master/openapi.yaml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5F0C6CC7-8019-55E2-FE95-9C8AAC8625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212" y="1345167"/>
            <a:ext cx="8111613" cy="4296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2C6CC30-9619-91FD-94A1-2E0DFAFCA4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46103" y="165434"/>
            <a:ext cx="590241" cy="532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86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1420E483-FF8C-DF0A-1238-A61FC4F11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08" y="3060596"/>
            <a:ext cx="5689893" cy="28014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B27B117-95CE-2A20-2C5E-C7285127ACE6}"/>
              </a:ext>
            </a:extLst>
          </p:cNvPr>
          <p:cNvSpPr txBox="1"/>
          <p:nvPr/>
        </p:nvSpPr>
        <p:spPr>
          <a:xfrm>
            <a:off x="471000" y="410206"/>
            <a:ext cx="8001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90000"/>
              </a:lnSpc>
              <a:spcAft>
                <a:spcPts val="400"/>
              </a:spcAft>
            </a:pPr>
            <a:r>
              <a:rPr lang="es-ES" sz="3000" b="1" dirty="0">
                <a:solidFill>
                  <a:schemeClr val="accent1"/>
                </a:solidFill>
              </a:rPr>
              <a:t>RAG</a:t>
            </a:r>
            <a:r>
              <a:rPr lang="es-ES" sz="3000" dirty="0"/>
              <a:t> </a:t>
            </a:r>
            <a:r>
              <a:rPr lang="es-ES" sz="3000" b="1" dirty="0">
                <a:solidFill>
                  <a:schemeClr val="accent1"/>
                </a:solidFill>
              </a:rPr>
              <a:t>(Retrieval Augmented Generation)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5F4B4EE-E2E1-00D8-47E4-511AA15623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378" y="200463"/>
            <a:ext cx="1723175" cy="6416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6188169-54BE-9E5D-16A1-50D793C99919}"/>
              </a:ext>
            </a:extLst>
          </p:cNvPr>
          <p:cNvSpPr txBox="1"/>
          <p:nvPr/>
        </p:nvSpPr>
        <p:spPr>
          <a:xfrm>
            <a:off x="1680891" y="5862005"/>
            <a:ext cx="84028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Efficiently </a:t>
            </a:r>
            <a:r>
              <a:rPr lang="en-US" sz="1400" b="1" dirty="0">
                <a:solidFill>
                  <a:schemeClr val="accen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Searching PDF Content with AI</a:t>
            </a:r>
            <a:r>
              <a:rPr lang="en-US" sz="1400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Leveraging LLMs and RAG for Enhanced Retrieval</a:t>
            </a:r>
            <a:endParaRPr lang="en-US" sz="1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A967C1-4C5E-8899-9DDA-8BB81F031848}"/>
              </a:ext>
            </a:extLst>
          </p:cNvPr>
          <p:cNvSpPr txBox="1"/>
          <p:nvPr/>
        </p:nvSpPr>
        <p:spPr>
          <a:xfrm>
            <a:off x="2601938" y="6132392"/>
            <a:ext cx="65607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https://github.com/microsoft/AzureDataRetrievalAugmentedGenerationSamples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3A3B70-8C84-38E4-9E20-27EF21F06669}"/>
              </a:ext>
            </a:extLst>
          </p:cNvPr>
          <p:cNvSpPr txBox="1"/>
          <p:nvPr/>
        </p:nvSpPr>
        <p:spPr>
          <a:xfrm>
            <a:off x="470999" y="842106"/>
            <a:ext cx="9612713" cy="22626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600" b="1" dirty="0">
                <a:solidFill>
                  <a:schemeClr val="accent1"/>
                </a:solidFill>
              </a:rPr>
              <a:t>RAG</a:t>
            </a:r>
            <a:r>
              <a:rPr lang="en-US" sz="1600" dirty="0"/>
              <a:t> is an AI technique that combines retrieval-based and generative models to improve information relevance and accuracy in responses. In RAG, a retrieval model </a:t>
            </a:r>
            <a:r>
              <a:rPr lang="en-US" sz="1600" b="1" dirty="0"/>
              <a:t>first searches</a:t>
            </a:r>
            <a:r>
              <a:rPr lang="en-US" sz="1600" dirty="0"/>
              <a:t> a large database or set of documents to find relevant information based on the user's query. Then, a </a:t>
            </a:r>
            <a:r>
              <a:rPr lang="en-US" sz="1600" b="1" dirty="0"/>
              <a:t>generative model </a:t>
            </a:r>
            <a:r>
              <a:rPr lang="en-US" sz="1600" dirty="0"/>
              <a:t>(like GPT) </a:t>
            </a:r>
            <a:r>
              <a:rPr lang="en-US" sz="1600" b="1" dirty="0"/>
              <a:t>uses the retrieved information </a:t>
            </a:r>
            <a:r>
              <a:rPr lang="en-US" sz="1600" dirty="0"/>
              <a:t>to produce a coherent, context-aware response. This approach helps the AI provide responses that are both accurate and </a:t>
            </a:r>
            <a:r>
              <a:rPr lang="en-US" sz="1600" b="1" dirty="0"/>
              <a:t>grounded</a:t>
            </a:r>
            <a:r>
              <a:rPr lang="en-US" sz="1600" dirty="0"/>
              <a:t> in relevant data sources, making it particularly useful for tasks requiring specific or factual information.</a:t>
            </a:r>
          </a:p>
        </p:txBody>
      </p:sp>
    </p:spTree>
    <p:extLst>
      <p:ext uri="{BB962C8B-B14F-4D97-AF65-F5344CB8AC3E}">
        <p14:creationId xmlns:p14="http://schemas.microsoft.com/office/powerpoint/2010/main" val="40068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86931-97FE-4547-ABB2-4FAEAF647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7A6F-B67E-DCFC-1406-E1361BD17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907" y="325860"/>
            <a:ext cx="2705055" cy="204476"/>
          </a:xfrm>
        </p:spPr>
        <p:txBody>
          <a:bodyPr>
            <a:noAutofit/>
          </a:bodyPr>
          <a:lstStyle/>
          <a:p>
            <a:r>
              <a:rPr lang="en-US" dirty="0"/>
              <a:t>eShopsupport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2907D6D-7D82-98C4-99A9-95ABC851784E}"/>
              </a:ext>
            </a:extLst>
          </p:cNvPr>
          <p:cNvSpPr txBox="1"/>
          <p:nvPr/>
        </p:nvSpPr>
        <p:spPr>
          <a:xfrm>
            <a:off x="4194207" y="5454941"/>
            <a:ext cx="38035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https://github.com/dotnet/eShopSupport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A0C847C9-77EB-CA0A-7B93-480EE6BD8E67}"/>
              </a:ext>
            </a:extLst>
          </p:cNvPr>
          <p:cNvSpPr txBox="1"/>
          <p:nvPr/>
        </p:nvSpPr>
        <p:spPr>
          <a:xfrm>
            <a:off x="7114962" y="325860"/>
            <a:ext cx="154002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Youtube video</a:t>
            </a:r>
            <a:endParaRPr lang="es-ES" sz="1600" dirty="0">
              <a:solidFill>
                <a:schemeClr val="accent1"/>
              </a:solidFill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E63C4C2C-34CE-7A79-B7B9-7E2855BBCB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938" y="803831"/>
            <a:ext cx="8738636" cy="4651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05AD1D-7AB2-F2B6-ADCF-627D53D03395}"/>
              </a:ext>
            </a:extLst>
          </p:cNvPr>
          <p:cNvSpPr txBox="1"/>
          <p:nvPr/>
        </p:nvSpPr>
        <p:spPr>
          <a:xfrm>
            <a:off x="2734186" y="6048453"/>
            <a:ext cx="8088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https://github.com/luiscoco/Curso_Aprende_Blazor-Nivel_Intermedio-AI_DataGenerator</a:t>
            </a:r>
            <a:endParaRPr lang="en-US" sz="1400" dirty="0">
              <a:solidFill>
                <a:schemeClr val="accent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5728D9-267A-25CA-8EC2-3545AEE00B9A}"/>
              </a:ext>
            </a:extLst>
          </p:cNvPr>
          <p:cNvSpPr txBox="1"/>
          <p:nvPr/>
        </p:nvSpPr>
        <p:spPr>
          <a:xfrm>
            <a:off x="487878" y="5759862"/>
            <a:ext cx="114070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https://github.com/luiscoco/Curso_Aprende_Blazor-Nivel_Intermedio-AI_eShopSupport-Assistant_Fixed-With-Azure_OpenAI</a:t>
            </a:r>
            <a:endParaRPr lang="en-US" sz="1400" dirty="0">
              <a:solidFill>
                <a:schemeClr val="accent1"/>
              </a:solidFill>
            </a:endParaRPr>
          </a:p>
        </p:txBody>
      </p:sp>
      <p:pic>
        <p:nvPicPr>
          <p:cNvPr id="4" name="Imagen 2">
            <a:extLst>
              <a:ext uri="{FF2B5EF4-FFF2-40B4-BE49-F238E27FC236}">
                <a16:creationId xmlns:a16="http://schemas.microsoft.com/office/drawing/2014/main" id="{0126A2EA-64AA-2592-C0C8-9C80C6159D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5378" y="200463"/>
            <a:ext cx="1723175" cy="64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97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987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05FDC-F8E0-436E-E5C4-BEFD3D002E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AE3A3A-73C8-88A7-063F-B57B565D3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D7428E-24DD-F068-5061-3C137DAC0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754871"/>
              </p:ext>
            </p:extLst>
          </p:nvPr>
        </p:nvGraphicFramePr>
        <p:xfrm>
          <a:off x="571500" y="1332444"/>
          <a:ext cx="10312099" cy="4193112"/>
        </p:xfrm>
        <a:graphic>
          <a:graphicData uri="http://schemas.openxmlformats.org/drawingml/2006/table">
            <a:tbl>
              <a:tblPr firstRow="1" bandRow="1"/>
              <a:tblGrid>
                <a:gridCol w="7216140">
                  <a:extLst>
                    <a:ext uri="{9D8B030D-6E8A-4147-A177-3AD203B41FA5}">
                      <a16:colId xmlns:a16="http://schemas.microsoft.com/office/drawing/2014/main" val="366164871"/>
                    </a:ext>
                  </a:extLst>
                </a:gridCol>
                <a:gridCol w="3095959">
                  <a:extLst>
                    <a:ext uri="{9D8B030D-6E8A-4147-A177-3AD203B41FA5}">
                      <a16:colId xmlns:a16="http://schemas.microsoft.com/office/drawing/2014/main" val="3793889646"/>
                    </a:ext>
                  </a:extLst>
                </a:gridCol>
              </a:tblGrid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Topic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1" dirty="0">
                        <a:solidFill>
                          <a:schemeClr val="accent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11600554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OpenAI .NET </a:t>
                      </a:r>
                      <a:r>
                        <a:rPr lang="en-US" sz="2000" b="0" dirty="0"/>
                        <a:t>API library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72113994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/>
                        <a:t>Demos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4722705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>
                          <a:solidFill>
                            <a:schemeClr val="accent1"/>
                          </a:solidFill>
                        </a:rPr>
                        <a:t>.NET Conf 2024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0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Demos</a:t>
                      </a: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75799442"/>
                  </a:ext>
                </a:extLst>
              </a:tr>
              <a:tr h="698852">
                <a:tc>
                  <a:txBody>
                    <a:bodyPr/>
                    <a:lstStyle/>
                    <a:p>
                      <a:pPr marL="0" marR="0" lvl="0" indent="0" algn="l" defTabSz="1219151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000" b="0" dirty="0"/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146304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76200" marR="76200" marT="38100" marB="3810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25989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43075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1" y="533136"/>
            <a:ext cx="3354456" cy="396734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Personal profile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AB60A-3BE6-0FE6-A125-DBC41676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149" y="731742"/>
            <a:ext cx="2925933" cy="21369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AF5F3AA-94CC-81D5-9578-CDD213B5AC35}"/>
              </a:ext>
            </a:extLst>
          </p:cNvPr>
          <p:cNvSpPr txBox="1"/>
          <p:nvPr/>
        </p:nvSpPr>
        <p:spPr>
          <a:xfrm>
            <a:off x="480949" y="1000672"/>
            <a:ext cx="4798974" cy="131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333"/>
              </a:spcAft>
            </a:pPr>
            <a:r>
              <a:rPr lang="en-US" sz="2000" b="1" dirty="0"/>
              <a:t>Senior .Net Software Engineer </a:t>
            </a:r>
          </a:p>
          <a:p>
            <a:pPr>
              <a:lnSpc>
                <a:spcPct val="150000"/>
              </a:lnSpc>
              <a:spcAft>
                <a:spcPts val="333"/>
              </a:spcAft>
            </a:pPr>
            <a:r>
              <a:rPr lang="en-US" sz="1667" dirty="0"/>
              <a:t>AI services, Aspire .NET 9, Blazor, MAUI-Blazor</a:t>
            </a:r>
            <a:br>
              <a:rPr lang="en-US" sz="1667" dirty="0"/>
            </a:br>
            <a:r>
              <a:rPr lang="en-US" sz="1667" dirty="0"/>
              <a:t>Azure, AWS, Google Cloud Services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A01FD6-A748-6BC4-BD2F-CE674CFF7F39}"/>
              </a:ext>
            </a:extLst>
          </p:cNvPr>
          <p:cNvSpPr txBox="1"/>
          <p:nvPr/>
        </p:nvSpPr>
        <p:spPr>
          <a:xfrm>
            <a:off x="7741081" y="2919277"/>
            <a:ext cx="4519566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33" dirty="0">
                <a:hlinkClick r:id="rId3"/>
              </a:rPr>
              <a:t>https://www.linkedin.com/in/luis-coco-enriquez-44a28a29/</a:t>
            </a:r>
            <a:endParaRPr lang="en-US" sz="1333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32444B-F386-AA0E-89EA-AE310B1925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" y="2633376"/>
            <a:ext cx="6969125" cy="97631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E92E69-4B84-7703-13B5-61339C870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" y="3680491"/>
            <a:ext cx="7016750" cy="100806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10C1782-16AA-6CAE-343C-89826CFC8F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804" y="4804259"/>
            <a:ext cx="6850063" cy="100806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B9CB76C-DD41-779E-57BF-352B4F8378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1124" y="4329767"/>
            <a:ext cx="4033819" cy="723351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8AEAE6-4791-AFF8-7EF3-171EBC1358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1124" y="5090860"/>
            <a:ext cx="4224768" cy="721461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FE56524-60CC-D0ED-B0C5-B8444FF1FD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31123" y="3596872"/>
            <a:ext cx="3890182" cy="6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178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What is Azure OpenAI?</a:t>
            </a:r>
            <a:br>
              <a:rPr lang="es-E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302784-5899-7834-63B1-89488778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2E8C2A9-9066-D201-6B16-E99D54416389}"/>
              </a:ext>
            </a:extLst>
          </p:cNvPr>
          <p:cNvSpPr txBox="1"/>
          <p:nvPr/>
        </p:nvSpPr>
        <p:spPr>
          <a:xfrm>
            <a:off x="3722843" y="5809735"/>
            <a:ext cx="4746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</a:t>
            </a:r>
            <a:endParaRPr lang="es-ES" sz="1400" dirty="0">
              <a:solidFill>
                <a:schemeClr val="accent1"/>
              </a:solidFill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D201916C-EE8A-66C8-0717-52186E98806F}"/>
              </a:ext>
            </a:extLst>
          </p:cNvPr>
          <p:cNvSpPr txBox="1"/>
          <p:nvPr/>
        </p:nvSpPr>
        <p:spPr>
          <a:xfrm>
            <a:off x="571500" y="1123817"/>
            <a:ext cx="11162472" cy="2811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b="1" dirty="0">
                <a:solidFill>
                  <a:schemeClr val="accent1"/>
                </a:solidFill>
              </a:rPr>
              <a:t>Azure OpenAI </a:t>
            </a:r>
            <a:r>
              <a:rPr lang="en-US" dirty="0"/>
              <a:t>Service provides </a:t>
            </a:r>
            <a:r>
              <a:rPr lang="en-US" dirty="0">
                <a:solidFill>
                  <a:schemeClr val="accent1"/>
                </a:solidFill>
              </a:rPr>
              <a:t>REST API </a:t>
            </a:r>
            <a:r>
              <a:rPr lang="en-US" dirty="0"/>
              <a:t>access to OpenAI's powerful LLMs </a:t>
            </a:r>
            <a:r>
              <a:rPr lang="en-US" dirty="0">
                <a:solidFill>
                  <a:schemeClr val="accent1"/>
                </a:solidFill>
              </a:rPr>
              <a:t>language models </a:t>
            </a:r>
            <a:r>
              <a:rPr lang="en-US" dirty="0"/>
              <a:t>including o1-preview, o1-mini, GPT-4o, GPT-4o mini, GPT-4 Turbo with Vision, GPT-4, GPT-3.5-Turbo, and Embeddings model series. </a:t>
            </a:r>
          </a:p>
          <a:p>
            <a:pPr algn="just">
              <a:lnSpc>
                <a:spcPct val="150000"/>
              </a:lnSpc>
            </a:pPr>
            <a:endParaRPr lang="en-US" sz="1100" dirty="0"/>
          </a:p>
          <a:p>
            <a:pPr algn="just">
              <a:lnSpc>
                <a:spcPct val="150000"/>
              </a:lnSpc>
            </a:pPr>
            <a:r>
              <a:rPr lang="en-US" dirty="0"/>
              <a:t>These models can be easily adapted to your specific task including but not limited to </a:t>
            </a:r>
            <a:r>
              <a:rPr lang="en-US" dirty="0">
                <a:solidFill>
                  <a:schemeClr val="accent1"/>
                </a:solidFill>
              </a:rPr>
              <a:t>content generation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summarization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image understanding</a:t>
            </a:r>
            <a:r>
              <a:rPr lang="en-US" dirty="0"/>
              <a:t>, </a:t>
            </a:r>
            <a:r>
              <a:rPr lang="en-US" dirty="0">
                <a:solidFill>
                  <a:schemeClr val="accent1"/>
                </a:solidFill>
              </a:rPr>
              <a:t>semantic search</a:t>
            </a:r>
            <a:r>
              <a:rPr lang="en-US" dirty="0"/>
              <a:t>, and </a:t>
            </a:r>
            <a:r>
              <a:rPr lang="en-US" dirty="0">
                <a:solidFill>
                  <a:schemeClr val="accent1"/>
                </a:solidFill>
              </a:rPr>
              <a:t>natural language to code translation</a:t>
            </a:r>
            <a:r>
              <a:rPr lang="en-US" dirty="0"/>
              <a:t>. Users can access the service through </a:t>
            </a:r>
            <a:r>
              <a:rPr lang="en-US" dirty="0">
                <a:solidFill>
                  <a:schemeClr val="accent1"/>
                </a:solidFill>
              </a:rPr>
              <a:t>REST APIs</a:t>
            </a:r>
            <a:r>
              <a:rPr lang="en-US" dirty="0"/>
              <a:t>, Python or </a:t>
            </a:r>
            <a:r>
              <a:rPr lang="en-US" dirty="0">
                <a:solidFill>
                  <a:schemeClr val="accent1"/>
                </a:solidFill>
              </a:rPr>
              <a:t>C#</a:t>
            </a:r>
            <a:r>
              <a:rPr lang="en-US" dirty="0"/>
              <a:t> </a:t>
            </a:r>
            <a:r>
              <a:rPr lang="en-US" dirty="0">
                <a:solidFill>
                  <a:schemeClr val="accent1"/>
                </a:solidFill>
              </a:rPr>
              <a:t>SDK</a:t>
            </a:r>
            <a:r>
              <a:rPr lang="en-US" dirty="0"/>
              <a:t>, or in the </a:t>
            </a:r>
            <a:r>
              <a:rPr lang="en-US" dirty="0">
                <a:solidFill>
                  <a:schemeClr val="accent1"/>
                </a:solidFill>
              </a:rPr>
              <a:t>Azure AI Studio</a:t>
            </a:r>
            <a:r>
              <a:rPr lang="en-US" dirty="0"/>
              <a:t>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236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977612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s-ES" dirty="0"/>
              <a:t>Azure OpenAI Service models</a:t>
            </a:r>
            <a:br>
              <a:rPr lang="es-ES" b="1" i="0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</a:br>
            <a:endParaRPr lang="en-US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B302784-5899-7834-63B1-89488778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64B8061-1E5D-8ABA-E2E7-A77915FC2608}"/>
              </a:ext>
            </a:extLst>
          </p:cNvPr>
          <p:cNvSpPr txBox="1"/>
          <p:nvPr/>
        </p:nvSpPr>
        <p:spPr>
          <a:xfrm>
            <a:off x="3197169" y="5937630"/>
            <a:ext cx="62598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400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https://learn.microsoft.com/en-us/azure/ai-services/openai/concepts/models</a:t>
            </a:r>
            <a:endParaRPr lang="es-ES" sz="1400" dirty="0">
              <a:solidFill>
                <a:schemeClr val="accent1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83A81B0-50A6-4DB9-669A-CF451843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2167" y="994121"/>
            <a:ext cx="6829814" cy="48697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5736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24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OpenAI: How to provision in Azure Portal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AC640B8-18EA-D9B1-29C2-5A77C82C0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F0A63F4-5E0C-BC25-AB03-2A5551036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09" y="1014513"/>
            <a:ext cx="11221560" cy="15924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2D235-0BAF-EFFF-96EB-4D1F7A604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08" y="2784211"/>
            <a:ext cx="11221561" cy="25522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E9AD1B8-ACA0-BDF0-BEEF-5417B6905967}"/>
              </a:ext>
            </a:extLst>
          </p:cNvPr>
          <p:cNvSpPr txBox="1"/>
          <p:nvPr/>
        </p:nvSpPr>
        <p:spPr>
          <a:xfrm>
            <a:off x="3363822" y="5513656"/>
            <a:ext cx="54643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https://github.com/luiscoco/Azure_OpenAI_How-to-deploy-GPT-4o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947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9D37C-E88A-75CD-A748-FD1037DCF8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4815C-210D-40BB-B4E5-89D3124E32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33137"/>
            <a:ext cx="11049000" cy="624356"/>
          </a:xfr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Azure OpenAI: How to provision in Azure Portal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0EACC8-F89F-499F-5230-8537AE119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9781" y="212958"/>
            <a:ext cx="701437" cy="624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2762651-B29A-67EE-8255-9C73BD34C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08" y="1031131"/>
            <a:ext cx="5240343" cy="500974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931B73-FF3A-4B32-913C-2A3C77716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620" y="1890003"/>
            <a:ext cx="5291879" cy="307799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F5DDF8-FF05-BF3E-AA10-CC200DE2EA50}"/>
              </a:ext>
            </a:extLst>
          </p:cNvPr>
          <p:cNvSpPr txBox="1"/>
          <p:nvPr/>
        </p:nvSpPr>
        <p:spPr>
          <a:xfrm>
            <a:off x="2925458" y="6040876"/>
            <a:ext cx="619165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https://github.com/luiscoco/Azure_OpenAI_How-to-deploy-GPT-4o</a:t>
            </a:r>
            <a:endParaRPr lang="en-US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45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7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9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2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7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8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0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801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UNIQUEID" val="7985"/>
</p:tagLst>
</file>

<file path=ppt/theme/theme1.xml><?xml version="1.0" encoding="utf-8"?>
<a:theme xmlns:a="http://schemas.openxmlformats.org/drawingml/2006/main" name="Luxoft">
  <a:themeElements>
    <a:clrScheme name="DXC New Brand Palette">
      <a:dk1>
        <a:srgbClr val="000000"/>
      </a:dk1>
      <a:lt1>
        <a:srgbClr val="FFFFFF"/>
      </a:lt1>
      <a:dk2>
        <a:srgbClr val="D9D9D6"/>
      </a:dk2>
      <a:lt2>
        <a:srgbClr val="FFCD00"/>
      </a:lt2>
      <a:accent1>
        <a:srgbClr val="5F249F"/>
      </a:accent1>
      <a:accent2>
        <a:srgbClr val="00968F"/>
      </a:accent2>
      <a:accent3>
        <a:srgbClr val="00A3E1"/>
      </a:accent3>
      <a:accent4>
        <a:srgbClr val="006975"/>
      </a:accent4>
      <a:accent5>
        <a:srgbClr val="6CC24A"/>
      </a:accent5>
      <a:accent6>
        <a:srgbClr val="ED9B33"/>
      </a:accent6>
      <a:hlink>
        <a:srgbClr val="000000"/>
      </a:hlink>
      <a:folHlink>
        <a:srgbClr val="666666"/>
      </a:folHlink>
    </a:clrScheme>
    <a:fontScheme name="DX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DXC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  <a:ln w="6350" cap="sq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>
    <a:spDef>
      <a:spPr>
        <a:ln>
          <a:noFill/>
        </a:ln>
      </a:spPr>
      <a:bodyPr/>
      <a:lstStyle/>
      <a:style>
        <a:lnRef idx="0">
          <a:schemeClr val="accent1"/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 cap="sq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lnDef>
    <a:txDef>
      <a:spPr>
        <a:noFill/>
      </a:spPr>
      <a:bodyPr wrap="square" rtlCol="0">
        <a:spAutoFit/>
      </a:bodyPr>
      <a:lstStyle>
        <a:defPPr algn="l">
          <a:lnSpc>
            <a:spcPct val="90000"/>
          </a:lnSpc>
          <a:spcAft>
            <a:spcPts val="400"/>
          </a:spcAft>
          <a:defRPr sz="2000" dirty="0"/>
        </a:defPPr>
      </a:lstStyle>
    </a:txDef>
  </a:objectDefaults>
  <a:extraClrSchemeLst/>
  <a:custClrLst>
    <a:custClr name="DXC Bright Purple">
      <a:srgbClr val="5F249F"/>
    </a:custClr>
    <a:custClr name="White">
      <a:srgbClr val="FFFFFF"/>
    </a:custClr>
    <a:custClr name="DXC Light Gray">
      <a:srgbClr val="D9D9D6"/>
    </a:custClr>
    <a:custClr name="DXC Medium Gray">
      <a:srgbClr val="969696"/>
    </a:custClr>
    <a:custClr name="DXC Dark Gray">
      <a:srgbClr val="63666A"/>
    </a:custClr>
    <a:custClr name="Black">
      <a:srgbClr val="000000"/>
    </a:custClr>
    <a:custClr name="DXC Bright Teal">
      <a:srgbClr val="00968F"/>
    </a:custClr>
    <a:custClr name="DXC Blue">
      <a:srgbClr val="00A3E1"/>
    </a:custClr>
    <a:custClr name="DXC Dark Teal">
      <a:srgbClr val="006975"/>
    </a:custClr>
    <a:custClr name="DXC Green">
      <a:srgbClr val="6CC24A"/>
    </a:custClr>
    <a:custClr name="DXC Orange">
      <a:srgbClr val="ED9B33"/>
    </a:custClr>
    <a:custClr name="DXC Gold">
      <a:srgbClr val="FFCD00"/>
    </a:custClr>
    <a:custClr name="DXC Dark Purple">
      <a:srgbClr val="330072"/>
    </a:custClr>
    <a:custClr name="DXC Yellow">
      <a:srgbClr val="F9F048"/>
    </a:custClr>
  </a:custClrLst>
  <a:extLst>
    <a:ext uri="{05A4C25C-085E-4340-85A3-A5531E510DB2}">
      <thm15:themeFamily xmlns:thm15="http://schemas.microsoft.com/office/thememl/2012/main" name="Presentation9" id="{326D7633-9571-4D79-A49D-95A1E3F7F688}" vid="{3704EA2E-5BD9-44D1-A493-7283CD8F311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2253</TotalTime>
  <Words>1739</Words>
  <Application>Microsoft Office PowerPoint</Application>
  <PresentationFormat>Widescreen</PresentationFormat>
  <Paragraphs>175</Paragraphs>
  <Slides>36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Aptos</vt:lpstr>
      <vt:lpstr>Arial</vt:lpstr>
      <vt:lpstr>Cascadia Mono</vt:lpstr>
      <vt:lpstr>Segoe UI</vt:lpstr>
      <vt:lpstr>Luxoft</vt:lpstr>
      <vt:lpstr>How to develop Intelligent Applications with .NET </vt:lpstr>
      <vt:lpstr>Agenda</vt:lpstr>
      <vt:lpstr>Agenda</vt:lpstr>
      <vt:lpstr>Agenda</vt:lpstr>
      <vt:lpstr>Personal profile</vt:lpstr>
      <vt:lpstr>What is Azure OpenAI? </vt:lpstr>
      <vt:lpstr>Azure OpenAI Service models </vt:lpstr>
      <vt:lpstr>Azure OpenAI: How to provision in Azure Portal</vt:lpstr>
      <vt:lpstr>Azure OpenAI: How to provision in Azure Portal</vt:lpstr>
      <vt:lpstr>Azure OpenAI: How to provision in Azure Portal</vt:lpstr>
      <vt:lpstr>Azure OpenAI: How to provision in Azure Portal</vt:lpstr>
      <vt:lpstr>Azure OpenAI Nuget Packages</vt:lpstr>
      <vt:lpstr>Azure OpenAI: How to provision the service with C# SDK</vt:lpstr>
      <vt:lpstr>Azure OpenAI: ChatCompletion with gpt-4o model</vt:lpstr>
      <vt:lpstr>Azure OpenAI: Use Chat Tools (call Functions)</vt:lpstr>
      <vt:lpstr>Azure OpenAI: Describe and Image with gpt-4o model</vt:lpstr>
      <vt:lpstr>Azure OpenAI: Create an Image with DALL-E model</vt:lpstr>
      <vt:lpstr>Azure OpenAI: Speech to Text with Whisper model</vt:lpstr>
      <vt:lpstr>Azure OpenAI: Read a Text with tts model</vt:lpstr>
      <vt:lpstr>Azure OpenAI: Realtime Speech with                            gpt-4o-realtime-preview model</vt:lpstr>
      <vt:lpstr>What is Microsoft Semantic Kernel?</vt:lpstr>
      <vt:lpstr>Semantic Kernel: build Kernel and invoke ChatCompletion</vt:lpstr>
      <vt:lpstr>Semantic Kernel: Logging</vt:lpstr>
      <vt:lpstr>Semantic Kernel: Templated Prompt</vt:lpstr>
      <vt:lpstr>Semantic Kernel: Plugin</vt:lpstr>
      <vt:lpstr>Semantic Kernel: Chatbot with Ollama</vt:lpstr>
      <vt:lpstr>What is Microsoft.Extensions.AI?</vt:lpstr>
      <vt:lpstr>Microsoft.Extensions.AI: Azure AI Inference (Github Models)</vt:lpstr>
      <vt:lpstr>Microsoft.Extensions.AI: OpenAI</vt:lpstr>
      <vt:lpstr>Microsoft.Extensions.AI: Azure OpenAI</vt:lpstr>
      <vt:lpstr>Microsoft.Extensions.AI: Ollama</vt:lpstr>
      <vt:lpstr>Microsoft.Extensions.AI: Blazor Web App with Ollama Chatbot</vt:lpstr>
      <vt:lpstr>OpenAI .NET API library</vt:lpstr>
      <vt:lpstr>PowerPoint Presentation</vt:lpstr>
      <vt:lpstr>eShopsupport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Enriquez, Luis (DXC Luxoft)</dc:creator>
  <cp:lastModifiedBy>Enriquez, Luis (DXC Luxoft)</cp:lastModifiedBy>
  <cp:revision>418</cp:revision>
  <cp:lastPrinted>2023-06-16T14:43:41Z</cp:lastPrinted>
  <dcterms:created xsi:type="dcterms:W3CDTF">2023-05-22T09:47:55Z</dcterms:created>
  <dcterms:modified xsi:type="dcterms:W3CDTF">2024-11-11T15:05:27Z</dcterms:modified>
</cp:coreProperties>
</file>